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ppt/comments/comment6.xml" ContentType="application/vnd.openxmlformats-officedocument.presentationml.comments+xml"/>
  <Override PartName="/ppt/comments/comment7.xml" ContentType="application/vnd.openxmlformats-officedocument.presentationml.comments+xml"/>
  <Override PartName="/ppt/comments/comment8.xml" ContentType="application/vnd.openxmlformats-officedocument.presentationml.comments+xml"/>
  <Override PartName="/ppt/comments/comment9.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6" r:id="rId2"/>
    <p:sldId id="266" r:id="rId3"/>
    <p:sldId id="348" r:id="rId4"/>
    <p:sldId id="259" r:id="rId5"/>
    <p:sldId id="317" r:id="rId6"/>
    <p:sldId id="328" r:id="rId7"/>
    <p:sldId id="329" r:id="rId8"/>
    <p:sldId id="338" r:id="rId9"/>
    <p:sldId id="322" r:id="rId10"/>
    <p:sldId id="321" r:id="rId11"/>
    <p:sldId id="325" r:id="rId12"/>
    <p:sldId id="319" r:id="rId13"/>
    <p:sldId id="336" r:id="rId14"/>
    <p:sldId id="337" r:id="rId15"/>
    <p:sldId id="334" r:id="rId16"/>
    <p:sldId id="335" r:id="rId17"/>
    <p:sldId id="326" r:id="rId18"/>
    <p:sldId id="331" r:id="rId19"/>
    <p:sldId id="324" r:id="rId20"/>
    <p:sldId id="340" r:id="rId21"/>
    <p:sldId id="341" r:id="rId22"/>
    <p:sldId id="318" r:id="rId23"/>
    <p:sldId id="320" r:id="rId24"/>
    <p:sldId id="261" r:id="rId25"/>
    <p:sldId id="265" r:id="rId26"/>
    <p:sldId id="330" r:id="rId27"/>
    <p:sldId id="332" r:id="rId28"/>
    <p:sldId id="342" r:id="rId29"/>
    <p:sldId id="343" r:id="rId30"/>
    <p:sldId id="347" r:id="rId31"/>
    <p:sldId id="344" r:id="rId32"/>
    <p:sldId id="345" r:id="rId33"/>
    <p:sldId id="346" r:id="rId34"/>
    <p:sldId id="282"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ian Land" initials="JL" lastIdx="71" clrIdx="0">
    <p:extLst>
      <p:ext uri="{19B8F6BF-5375-455C-9EA6-DF929625EA0E}">
        <p15:presenceInfo xmlns:p15="http://schemas.microsoft.com/office/powerpoint/2012/main" userId="4aa432183de5876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9-14T17:32:56.074" idx="70">
    <p:pos x="10" y="10"/>
    <p:text>Barrows had Montefiore and Pressburg/de Symons connections and welcomed an association</p:text>
    <p:extLst>
      <p:ext uri="{C676402C-5697-4E1C-873F-D02D1690AC5C}">
        <p15:threadingInfo xmlns:p15="http://schemas.microsoft.com/office/powerpoint/2012/main" timeZoneBias="-600"/>
      </p:ext>
    </p:extLst>
  </p:cm>
  <p:cm authorId="1" dt="2021-09-14T17:34:47.973" idx="71">
    <p:pos x="824" y="1659"/>
    <p:text>the Lousadas brought a de Menasche link</p:text>
    <p:extLst>
      <p:ext uri="{C676402C-5697-4E1C-873F-D02D1690AC5C}">
        <p15:threadingInfo xmlns:p15="http://schemas.microsoft.com/office/powerpoint/2012/main" timeZoneBias="-60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1-09-15T16:39:34.677" idx="69">
    <p:pos x="10" y="10"/>
    <p:text>Lousada Barrow's statue is in Lucknow</p:text>
    <p:extLst>
      <p:ext uri="{C676402C-5697-4E1C-873F-D02D1690AC5C}">
        <p15:threadingInfo xmlns:p15="http://schemas.microsoft.com/office/powerpoint/2012/main" timeZoneBias="-60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1-09-14T17:32:56.074" idx="67">
    <p:pos x="10" y="10"/>
    <p:text>Barrows had Montefiore and Pressburg/de Symons connections and welcomed an association</p:text>
    <p:extLst>
      <p:ext uri="{C676402C-5697-4E1C-873F-D02D1690AC5C}">
        <p15:threadingInfo xmlns:p15="http://schemas.microsoft.com/office/powerpoint/2012/main" timeZoneBias="-600"/>
      </p:ext>
    </p:extLst>
  </p:cm>
  <p:cm authorId="1" dt="2021-09-14T17:34:47.973" idx="68">
    <p:pos x="824" y="1659"/>
    <p:text>the Lousadas brought a de Menasche link</p:text>
    <p:extLst>
      <p:ext uri="{C676402C-5697-4E1C-873F-D02D1690AC5C}">
        <p15:threadingInfo xmlns:p15="http://schemas.microsoft.com/office/powerpoint/2012/main" timeZoneBias="-60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21-09-14T17:32:56.074" idx="55">
    <p:pos x="10" y="10"/>
    <p:text>Barrows had Montefiore and Pressburg/de Symons connections and welcomed an association</p:text>
    <p:extLst>
      <p:ext uri="{C676402C-5697-4E1C-873F-D02D1690AC5C}">
        <p15:threadingInfo xmlns:p15="http://schemas.microsoft.com/office/powerpoint/2012/main" timeZoneBias="-600"/>
      </p:ext>
    </p:extLst>
  </p:cm>
  <p:cm authorId="1" dt="2021-09-14T17:34:47.973" idx="56">
    <p:pos x="824" y="1659"/>
    <p:text>the Lousadas brought a de Menasche link</p:text>
    <p:extLst>
      <p:ext uri="{C676402C-5697-4E1C-873F-D02D1690AC5C}">
        <p15:threadingInfo xmlns:p15="http://schemas.microsoft.com/office/powerpoint/2012/main" timeZoneBias="-60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21-09-14T17:32:56.074" idx="51">
    <p:pos x="10" y="10"/>
    <p:text>Barrows had Montefiore and Pressburg/de Symons connections and welcomed an association</p:text>
    <p:extLst>
      <p:ext uri="{C676402C-5697-4E1C-873F-D02D1690AC5C}">
        <p15:threadingInfo xmlns:p15="http://schemas.microsoft.com/office/powerpoint/2012/main" timeZoneBias="-600"/>
      </p:ext>
    </p:extLst>
  </p:cm>
  <p:cm authorId="1" dt="2021-09-14T17:34:47.973" idx="52">
    <p:pos x="824" y="1659"/>
    <p:text>the Lousadas brought a de Menasche link</p:text>
    <p:extLst>
      <p:ext uri="{C676402C-5697-4E1C-873F-D02D1690AC5C}">
        <p15:threadingInfo xmlns:p15="http://schemas.microsoft.com/office/powerpoint/2012/main" timeZoneBias="-60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21-09-14T17:32:56.074" idx="61">
    <p:pos x="10" y="10"/>
    <p:text>Barrows had Montefiore and Pressburg/de Symons connections and welcomed an association</p:text>
    <p:extLst>
      <p:ext uri="{C676402C-5697-4E1C-873F-D02D1690AC5C}">
        <p15:threadingInfo xmlns:p15="http://schemas.microsoft.com/office/powerpoint/2012/main" timeZoneBias="-600"/>
      </p:ext>
    </p:extLst>
  </p:cm>
  <p:cm authorId="1" dt="2021-09-14T17:34:47.973" idx="62">
    <p:pos x="824" y="1659"/>
    <p:text>the Lousadas brought a de Menasche link</p:text>
    <p:extLst>
      <p:ext uri="{C676402C-5697-4E1C-873F-D02D1690AC5C}">
        <p15:threadingInfo xmlns:p15="http://schemas.microsoft.com/office/powerpoint/2012/main" timeZoneBias="-60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21-09-14T17:32:56.074" idx="63">
    <p:pos x="10" y="10"/>
    <p:text>Barrows had Montefiore and Pressburg/de Symons connections and welcomed an association</p:text>
    <p:extLst>
      <p:ext uri="{C676402C-5697-4E1C-873F-D02D1690AC5C}">
        <p15:threadingInfo xmlns:p15="http://schemas.microsoft.com/office/powerpoint/2012/main" timeZoneBias="-600"/>
      </p:ext>
    </p:extLst>
  </p:cm>
  <p:cm authorId="1" dt="2021-09-14T17:34:47.973" idx="64">
    <p:pos x="824" y="1659"/>
    <p:text>the Lousadas brought a de Menasche link</p:text>
    <p:extLst>
      <p:ext uri="{C676402C-5697-4E1C-873F-D02D1690AC5C}">
        <p15:threadingInfo xmlns:p15="http://schemas.microsoft.com/office/powerpoint/2012/main" timeZoneBias="-600"/>
      </p:ext>
    </p:extLst>
  </p:cm>
</p:cmLst>
</file>

<file path=ppt/comments/comment8.xml><?xml version="1.0" encoding="utf-8"?>
<p:cmLst xmlns:a="http://schemas.openxmlformats.org/drawingml/2006/main" xmlns:r="http://schemas.openxmlformats.org/officeDocument/2006/relationships" xmlns:p="http://schemas.openxmlformats.org/presentationml/2006/main">
  <p:cm authorId="1" dt="2021-09-14T17:32:56.074" idx="53">
    <p:pos x="10" y="10"/>
    <p:text>Barrows had Montefiore and Pressburg/de Symons connections and welcomed an association</p:text>
    <p:extLst>
      <p:ext uri="{C676402C-5697-4E1C-873F-D02D1690AC5C}">
        <p15:threadingInfo xmlns:p15="http://schemas.microsoft.com/office/powerpoint/2012/main" timeZoneBias="-600"/>
      </p:ext>
    </p:extLst>
  </p:cm>
  <p:cm authorId="1" dt="2021-09-14T17:34:47.973" idx="54">
    <p:pos x="824" y="1659"/>
    <p:text>the Lousadas brought a de Menasche link</p:text>
    <p:extLst>
      <p:ext uri="{C676402C-5697-4E1C-873F-D02D1690AC5C}">
        <p15:threadingInfo xmlns:p15="http://schemas.microsoft.com/office/powerpoint/2012/main" timeZoneBias="-600"/>
      </p:ext>
    </p:extLst>
  </p:cm>
</p:cmLst>
</file>

<file path=ppt/comments/comment9.xml><?xml version="1.0" encoding="utf-8"?>
<p:cmLst xmlns:a="http://schemas.openxmlformats.org/drawingml/2006/main" xmlns:r="http://schemas.openxmlformats.org/officeDocument/2006/relationships" xmlns:p="http://schemas.openxmlformats.org/presentationml/2006/main">
  <p:cm authorId="1" dt="2021-09-14T17:32:56.074" idx="65">
    <p:pos x="10" y="10"/>
    <p:text>Barrows had Montefiore and Pressburg/de Symons connections and welcomed an association</p:text>
    <p:extLst>
      <p:ext uri="{C676402C-5697-4E1C-873F-D02D1690AC5C}">
        <p15:threadingInfo xmlns:p15="http://schemas.microsoft.com/office/powerpoint/2012/main" timeZoneBias="-600"/>
      </p:ext>
    </p:extLst>
  </p:cm>
  <p:cm authorId="1" dt="2021-09-14T17:34:47.973" idx="66">
    <p:pos x="824" y="1659"/>
    <p:text>the Lousadas brought a de Menasche link</p:text>
    <p:extLst>
      <p:ext uri="{C676402C-5697-4E1C-873F-D02D1690AC5C}">
        <p15:threadingInfo xmlns:p15="http://schemas.microsoft.com/office/powerpoint/2012/main" timeZoneBias="-60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75E9D-528C-4198-B776-1C61CF5A11C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F0E40F7C-5AD5-49C1-B4F7-0F1A810224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81BDC885-2A50-4256-8D84-53ABE700F433}"/>
              </a:ext>
            </a:extLst>
          </p:cNvPr>
          <p:cNvSpPr>
            <a:spLocks noGrp="1"/>
          </p:cNvSpPr>
          <p:nvPr>
            <p:ph type="dt" sz="half" idx="10"/>
          </p:nvPr>
        </p:nvSpPr>
        <p:spPr/>
        <p:txBody>
          <a:bodyPr/>
          <a:lstStyle/>
          <a:p>
            <a:fld id="{C4A28FC5-78D1-42F8-BEDA-0D025818D876}" type="datetimeFigureOut">
              <a:rPr lang="en-AU" smtClean="0"/>
              <a:t>31/01/2022</a:t>
            </a:fld>
            <a:endParaRPr lang="en-AU"/>
          </a:p>
        </p:txBody>
      </p:sp>
      <p:sp>
        <p:nvSpPr>
          <p:cNvPr id="5" name="Footer Placeholder 4">
            <a:extLst>
              <a:ext uri="{FF2B5EF4-FFF2-40B4-BE49-F238E27FC236}">
                <a16:creationId xmlns:a16="http://schemas.microsoft.com/office/drawing/2014/main" id="{C8E5E69D-EDFD-420B-93F7-0D62A7344B0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06D2F91-5347-43DB-A129-69045497A4BB}"/>
              </a:ext>
            </a:extLst>
          </p:cNvPr>
          <p:cNvSpPr>
            <a:spLocks noGrp="1"/>
          </p:cNvSpPr>
          <p:nvPr>
            <p:ph type="sldNum" sz="quarter" idx="12"/>
          </p:nvPr>
        </p:nvSpPr>
        <p:spPr/>
        <p:txBody>
          <a:bodyPr/>
          <a:lstStyle/>
          <a:p>
            <a:fld id="{BBB60003-70E8-402C-A02B-A6A59B4BB667}" type="slidenum">
              <a:rPr lang="en-AU" smtClean="0"/>
              <a:t>‹#›</a:t>
            </a:fld>
            <a:endParaRPr lang="en-AU"/>
          </a:p>
        </p:txBody>
      </p:sp>
    </p:spTree>
    <p:extLst>
      <p:ext uri="{BB962C8B-B14F-4D97-AF65-F5344CB8AC3E}">
        <p14:creationId xmlns:p14="http://schemas.microsoft.com/office/powerpoint/2010/main" val="3842533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21C5C-089C-42D1-B313-7E039D9413A2}"/>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B35D5431-9265-401D-9E29-3052D966FE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666AFBC9-5ABA-4448-8D61-5792B3B7E3F7}"/>
              </a:ext>
            </a:extLst>
          </p:cNvPr>
          <p:cNvSpPr>
            <a:spLocks noGrp="1"/>
          </p:cNvSpPr>
          <p:nvPr>
            <p:ph type="dt" sz="half" idx="10"/>
          </p:nvPr>
        </p:nvSpPr>
        <p:spPr/>
        <p:txBody>
          <a:bodyPr/>
          <a:lstStyle/>
          <a:p>
            <a:fld id="{C4A28FC5-78D1-42F8-BEDA-0D025818D876}" type="datetimeFigureOut">
              <a:rPr lang="en-AU" smtClean="0"/>
              <a:t>31/01/2022</a:t>
            </a:fld>
            <a:endParaRPr lang="en-AU"/>
          </a:p>
        </p:txBody>
      </p:sp>
      <p:sp>
        <p:nvSpPr>
          <p:cNvPr id="5" name="Footer Placeholder 4">
            <a:extLst>
              <a:ext uri="{FF2B5EF4-FFF2-40B4-BE49-F238E27FC236}">
                <a16:creationId xmlns:a16="http://schemas.microsoft.com/office/drawing/2014/main" id="{C1F4ACE7-60E0-488B-9924-F2E0EC0055A7}"/>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0941A57A-6A69-4318-9CBE-FB5E52BED2B9}"/>
              </a:ext>
            </a:extLst>
          </p:cNvPr>
          <p:cNvSpPr>
            <a:spLocks noGrp="1"/>
          </p:cNvSpPr>
          <p:nvPr>
            <p:ph type="sldNum" sz="quarter" idx="12"/>
          </p:nvPr>
        </p:nvSpPr>
        <p:spPr/>
        <p:txBody>
          <a:bodyPr/>
          <a:lstStyle/>
          <a:p>
            <a:fld id="{BBB60003-70E8-402C-A02B-A6A59B4BB667}" type="slidenum">
              <a:rPr lang="en-AU" smtClean="0"/>
              <a:t>‹#›</a:t>
            </a:fld>
            <a:endParaRPr lang="en-AU"/>
          </a:p>
        </p:txBody>
      </p:sp>
    </p:spTree>
    <p:extLst>
      <p:ext uri="{BB962C8B-B14F-4D97-AF65-F5344CB8AC3E}">
        <p14:creationId xmlns:p14="http://schemas.microsoft.com/office/powerpoint/2010/main" val="3444117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9A950-350F-4F18-84D2-9509B87DC9E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6FD0247A-8E3E-4B14-9A30-7A04ABC86D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8E879DB-1A38-410A-985A-D0F43B974788}"/>
              </a:ext>
            </a:extLst>
          </p:cNvPr>
          <p:cNvSpPr>
            <a:spLocks noGrp="1"/>
          </p:cNvSpPr>
          <p:nvPr>
            <p:ph type="dt" sz="half" idx="10"/>
          </p:nvPr>
        </p:nvSpPr>
        <p:spPr/>
        <p:txBody>
          <a:bodyPr/>
          <a:lstStyle/>
          <a:p>
            <a:fld id="{C4A28FC5-78D1-42F8-BEDA-0D025818D876}" type="datetimeFigureOut">
              <a:rPr lang="en-AU" smtClean="0"/>
              <a:t>31/01/2022</a:t>
            </a:fld>
            <a:endParaRPr lang="en-AU"/>
          </a:p>
        </p:txBody>
      </p:sp>
      <p:sp>
        <p:nvSpPr>
          <p:cNvPr id="5" name="Footer Placeholder 4">
            <a:extLst>
              <a:ext uri="{FF2B5EF4-FFF2-40B4-BE49-F238E27FC236}">
                <a16:creationId xmlns:a16="http://schemas.microsoft.com/office/drawing/2014/main" id="{8708C237-A484-4899-AEA0-CAEBF2BADEE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3FDA717-8527-4B7E-B0A5-2B0354425168}"/>
              </a:ext>
            </a:extLst>
          </p:cNvPr>
          <p:cNvSpPr>
            <a:spLocks noGrp="1"/>
          </p:cNvSpPr>
          <p:nvPr>
            <p:ph type="sldNum" sz="quarter" idx="12"/>
          </p:nvPr>
        </p:nvSpPr>
        <p:spPr/>
        <p:txBody>
          <a:bodyPr/>
          <a:lstStyle/>
          <a:p>
            <a:fld id="{BBB60003-70E8-402C-A02B-A6A59B4BB667}" type="slidenum">
              <a:rPr lang="en-AU" smtClean="0"/>
              <a:t>‹#›</a:t>
            </a:fld>
            <a:endParaRPr lang="en-AU"/>
          </a:p>
        </p:txBody>
      </p:sp>
    </p:spTree>
    <p:extLst>
      <p:ext uri="{BB962C8B-B14F-4D97-AF65-F5344CB8AC3E}">
        <p14:creationId xmlns:p14="http://schemas.microsoft.com/office/powerpoint/2010/main" val="1013118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3C29A-02C5-49C4-9D3C-2249C353607E}"/>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C8B1C239-5C7F-47AC-A3B9-E5468D573B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E151EE8E-BE9F-44D2-B437-725F51ABD17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39955E72-8A80-4B4E-8AFC-949092D2CFDE}"/>
              </a:ext>
            </a:extLst>
          </p:cNvPr>
          <p:cNvSpPr>
            <a:spLocks noGrp="1"/>
          </p:cNvSpPr>
          <p:nvPr>
            <p:ph type="dt" sz="half" idx="10"/>
          </p:nvPr>
        </p:nvSpPr>
        <p:spPr/>
        <p:txBody>
          <a:bodyPr/>
          <a:lstStyle/>
          <a:p>
            <a:fld id="{C4A28FC5-78D1-42F8-BEDA-0D025818D876}" type="datetimeFigureOut">
              <a:rPr lang="en-AU" smtClean="0"/>
              <a:t>31/01/2022</a:t>
            </a:fld>
            <a:endParaRPr lang="en-AU"/>
          </a:p>
        </p:txBody>
      </p:sp>
      <p:sp>
        <p:nvSpPr>
          <p:cNvPr id="6" name="Footer Placeholder 5">
            <a:extLst>
              <a:ext uri="{FF2B5EF4-FFF2-40B4-BE49-F238E27FC236}">
                <a16:creationId xmlns:a16="http://schemas.microsoft.com/office/drawing/2014/main" id="{2F41739A-D4CC-47AE-A9B7-48C844E68294}"/>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1AA1D3C2-5174-47BC-98C1-E39997DAA76B}"/>
              </a:ext>
            </a:extLst>
          </p:cNvPr>
          <p:cNvSpPr>
            <a:spLocks noGrp="1"/>
          </p:cNvSpPr>
          <p:nvPr>
            <p:ph type="sldNum" sz="quarter" idx="12"/>
          </p:nvPr>
        </p:nvSpPr>
        <p:spPr/>
        <p:txBody>
          <a:bodyPr/>
          <a:lstStyle/>
          <a:p>
            <a:fld id="{BBB60003-70E8-402C-A02B-A6A59B4BB667}" type="slidenum">
              <a:rPr lang="en-AU" smtClean="0"/>
              <a:t>‹#›</a:t>
            </a:fld>
            <a:endParaRPr lang="en-AU"/>
          </a:p>
        </p:txBody>
      </p:sp>
    </p:spTree>
    <p:extLst>
      <p:ext uri="{BB962C8B-B14F-4D97-AF65-F5344CB8AC3E}">
        <p14:creationId xmlns:p14="http://schemas.microsoft.com/office/powerpoint/2010/main" val="2861510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B70C8-4B4B-41A6-9213-8B28D36FE295}"/>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B6FE089-076C-4941-BB59-2A1693AF04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0D14DB5-A7AD-47EF-83B1-2CF446EA43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DB24EABA-47FA-4AE7-B336-305E28F56F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3DFAC1-1088-4E6E-9D44-A389AE7AB10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BBBB36F3-1BB7-42FC-917C-A0A21C9AAEA6}"/>
              </a:ext>
            </a:extLst>
          </p:cNvPr>
          <p:cNvSpPr>
            <a:spLocks noGrp="1"/>
          </p:cNvSpPr>
          <p:nvPr>
            <p:ph type="dt" sz="half" idx="10"/>
          </p:nvPr>
        </p:nvSpPr>
        <p:spPr/>
        <p:txBody>
          <a:bodyPr/>
          <a:lstStyle/>
          <a:p>
            <a:fld id="{C4A28FC5-78D1-42F8-BEDA-0D025818D876}" type="datetimeFigureOut">
              <a:rPr lang="en-AU" smtClean="0"/>
              <a:t>31/01/2022</a:t>
            </a:fld>
            <a:endParaRPr lang="en-AU"/>
          </a:p>
        </p:txBody>
      </p:sp>
      <p:sp>
        <p:nvSpPr>
          <p:cNvPr id="8" name="Footer Placeholder 7">
            <a:extLst>
              <a:ext uri="{FF2B5EF4-FFF2-40B4-BE49-F238E27FC236}">
                <a16:creationId xmlns:a16="http://schemas.microsoft.com/office/drawing/2014/main" id="{D469524F-784F-41A3-9534-77267A2FDD60}"/>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39554425-3FC8-4DAF-A5A9-05F99C74391B}"/>
              </a:ext>
            </a:extLst>
          </p:cNvPr>
          <p:cNvSpPr>
            <a:spLocks noGrp="1"/>
          </p:cNvSpPr>
          <p:nvPr>
            <p:ph type="sldNum" sz="quarter" idx="12"/>
          </p:nvPr>
        </p:nvSpPr>
        <p:spPr/>
        <p:txBody>
          <a:bodyPr/>
          <a:lstStyle/>
          <a:p>
            <a:fld id="{BBB60003-70E8-402C-A02B-A6A59B4BB667}" type="slidenum">
              <a:rPr lang="en-AU" smtClean="0"/>
              <a:t>‹#›</a:t>
            </a:fld>
            <a:endParaRPr lang="en-AU"/>
          </a:p>
        </p:txBody>
      </p:sp>
    </p:spTree>
    <p:extLst>
      <p:ext uri="{BB962C8B-B14F-4D97-AF65-F5344CB8AC3E}">
        <p14:creationId xmlns:p14="http://schemas.microsoft.com/office/powerpoint/2010/main" val="2424342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7F012-C0E0-494D-B2BC-1D2B886C05C1}"/>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19925391-9D92-4A6F-8EEF-698C57852B3B}"/>
              </a:ext>
            </a:extLst>
          </p:cNvPr>
          <p:cNvSpPr>
            <a:spLocks noGrp="1"/>
          </p:cNvSpPr>
          <p:nvPr>
            <p:ph type="dt" sz="half" idx="10"/>
          </p:nvPr>
        </p:nvSpPr>
        <p:spPr/>
        <p:txBody>
          <a:bodyPr/>
          <a:lstStyle/>
          <a:p>
            <a:fld id="{C4A28FC5-78D1-42F8-BEDA-0D025818D876}" type="datetimeFigureOut">
              <a:rPr lang="en-AU" smtClean="0"/>
              <a:t>31/01/2022</a:t>
            </a:fld>
            <a:endParaRPr lang="en-AU"/>
          </a:p>
        </p:txBody>
      </p:sp>
      <p:sp>
        <p:nvSpPr>
          <p:cNvPr id="4" name="Footer Placeholder 3">
            <a:extLst>
              <a:ext uri="{FF2B5EF4-FFF2-40B4-BE49-F238E27FC236}">
                <a16:creationId xmlns:a16="http://schemas.microsoft.com/office/drawing/2014/main" id="{4ACD3EBF-C2BD-47B1-9257-4BCD088C4A7D}"/>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DD31C2A1-A330-4831-805E-95A10BB03D81}"/>
              </a:ext>
            </a:extLst>
          </p:cNvPr>
          <p:cNvSpPr>
            <a:spLocks noGrp="1"/>
          </p:cNvSpPr>
          <p:nvPr>
            <p:ph type="sldNum" sz="quarter" idx="12"/>
          </p:nvPr>
        </p:nvSpPr>
        <p:spPr/>
        <p:txBody>
          <a:bodyPr/>
          <a:lstStyle/>
          <a:p>
            <a:fld id="{BBB60003-70E8-402C-A02B-A6A59B4BB667}" type="slidenum">
              <a:rPr lang="en-AU" smtClean="0"/>
              <a:t>‹#›</a:t>
            </a:fld>
            <a:endParaRPr lang="en-AU"/>
          </a:p>
        </p:txBody>
      </p:sp>
    </p:spTree>
    <p:extLst>
      <p:ext uri="{BB962C8B-B14F-4D97-AF65-F5344CB8AC3E}">
        <p14:creationId xmlns:p14="http://schemas.microsoft.com/office/powerpoint/2010/main" val="2195238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D9D16F-36FA-4F93-A92A-0D42BD1167E9}"/>
              </a:ext>
            </a:extLst>
          </p:cNvPr>
          <p:cNvSpPr>
            <a:spLocks noGrp="1"/>
          </p:cNvSpPr>
          <p:nvPr>
            <p:ph type="dt" sz="half" idx="10"/>
          </p:nvPr>
        </p:nvSpPr>
        <p:spPr/>
        <p:txBody>
          <a:bodyPr/>
          <a:lstStyle/>
          <a:p>
            <a:fld id="{C4A28FC5-78D1-42F8-BEDA-0D025818D876}" type="datetimeFigureOut">
              <a:rPr lang="en-AU" smtClean="0"/>
              <a:t>31/01/2022</a:t>
            </a:fld>
            <a:endParaRPr lang="en-AU"/>
          </a:p>
        </p:txBody>
      </p:sp>
      <p:sp>
        <p:nvSpPr>
          <p:cNvPr id="3" name="Footer Placeholder 2">
            <a:extLst>
              <a:ext uri="{FF2B5EF4-FFF2-40B4-BE49-F238E27FC236}">
                <a16:creationId xmlns:a16="http://schemas.microsoft.com/office/drawing/2014/main" id="{41C9BEFF-64A9-494A-95A5-731E3FD766F4}"/>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C01D5441-2FF2-48D6-8F3F-14EE6C1E6EBB}"/>
              </a:ext>
            </a:extLst>
          </p:cNvPr>
          <p:cNvSpPr>
            <a:spLocks noGrp="1"/>
          </p:cNvSpPr>
          <p:nvPr>
            <p:ph type="sldNum" sz="quarter" idx="12"/>
          </p:nvPr>
        </p:nvSpPr>
        <p:spPr/>
        <p:txBody>
          <a:bodyPr/>
          <a:lstStyle/>
          <a:p>
            <a:fld id="{BBB60003-70E8-402C-A02B-A6A59B4BB667}" type="slidenum">
              <a:rPr lang="en-AU" smtClean="0"/>
              <a:t>‹#›</a:t>
            </a:fld>
            <a:endParaRPr lang="en-AU"/>
          </a:p>
        </p:txBody>
      </p:sp>
    </p:spTree>
    <p:extLst>
      <p:ext uri="{BB962C8B-B14F-4D97-AF65-F5344CB8AC3E}">
        <p14:creationId xmlns:p14="http://schemas.microsoft.com/office/powerpoint/2010/main" val="1238980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1BC43-0D20-424F-BB4A-8411A96598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FC02ADCC-A1B0-480C-9232-6088AC5318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92D68C98-5E08-4F28-8BA9-E3ECAFFF0E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D26BBF-9008-47E5-B697-CE51CDE7D1EB}"/>
              </a:ext>
            </a:extLst>
          </p:cNvPr>
          <p:cNvSpPr>
            <a:spLocks noGrp="1"/>
          </p:cNvSpPr>
          <p:nvPr>
            <p:ph type="dt" sz="half" idx="10"/>
          </p:nvPr>
        </p:nvSpPr>
        <p:spPr/>
        <p:txBody>
          <a:bodyPr/>
          <a:lstStyle/>
          <a:p>
            <a:fld id="{C4A28FC5-78D1-42F8-BEDA-0D025818D876}" type="datetimeFigureOut">
              <a:rPr lang="en-AU" smtClean="0"/>
              <a:t>31/01/2022</a:t>
            </a:fld>
            <a:endParaRPr lang="en-AU"/>
          </a:p>
        </p:txBody>
      </p:sp>
      <p:sp>
        <p:nvSpPr>
          <p:cNvPr id="6" name="Footer Placeholder 5">
            <a:extLst>
              <a:ext uri="{FF2B5EF4-FFF2-40B4-BE49-F238E27FC236}">
                <a16:creationId xmlns:a16="http://schemas.microsoft.com/office/drawing/2014/main" id="{86CD5779-2A2A-4883-AABD-118F425B3B09}"/>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76AF85D7-9AAC-4CBA-A947-DCA57E150B3D}"/>
              </a:ext>
            </a:extLst>
          </p:cNvPr>
          <p:cNvSpPr>
            <a:spLocks noGrp="1"/>
          </p:cNvSpPr>
          <p:nvPr>
            <p:ph type="sldNum" sz="quarter" idx="12"/>
          </p:nvPr>
        </p:nvSpPr>
        <p:spPr/>
        <p:txBody>
          <a:bodyPr/>
          <a:lstStyle/>
          <a:p>
            <a:fld id="{BBB60003-70E8-402C-A02B-A6A59B4BB667}" type="slidenum">
              <a:rPr lang="en-AU" smtClean="0"/>
              <a:t>‹#›</a:t>
            </a:fld>
            <a:endParaRPr lang="en-AU"/>
          </a:p>
        </p:txBody>
      </p:sp>
    </p:spTree>
    <p:extLst>
      <p:ext uri="{BB962C8B-B14F-4D97-AF65-F5344CB8AC3E}">
        <p14:creationId xmlns:p14="http://schemas.microsoft.com/office/powerpoint/2010/main" val="1892461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3A5A3-616B-48F1-8C76-8091EEE1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FF536755-DD4A-456B-93EC-805CBDC1A4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A8FB8F2D-C595-4C15-A407-8B2CE43B5E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43BE18-5DFF-4057-9B79-0DFBB847F34B}"/>
              </a:ext>
            </a:extLst>
          </p:cNvPr>
          <p:cNvSpPr>
            <a:spLocks noGrp="1"/>
          </p:cNvSpPr>
          <p:nvPr>
            <p:ph type="dt" sz="half" idx="10"/>
          </p:nvPr>
        </p:nvSpPr>
        <p:spPr/>
        <p:txBody>
          <a:bodyPr/>
          <a:lstStyle/>
          <a:p>
            <a:fld id="{C4A28FC5-78D1-42F8-BEDA-0D025818D876}" type="datetimeFigureOut">
              <a:rPr lang="en-AU" smtClean="0"/>
              <a:t>31/01/2022</a:t>
            </a:fld>
            <a:endParaRPr lang="en-AU"/>
          </a:p>
        </p:txBody>
      </p:sp>
      <p:sp>
        <p:nvSpPr>
          <p:cNvPr id="6" name="Footer Placeholder 5">
            <a:extLst>
              <a:ext uri="{FF2B5EF4-FFF2-40B4-BE49-F238E27FC236}">
                <a16:creationId xmlns:a16="http://schemas.microsoft.com/office/drawing/2014/main" id="{DA662A97-73AF-45D9-A66D-A4591963C98E}"/>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4E4D1D85-6705-4A44-92D3-853283798FC1}"/>
              </a:ext>
            </a:extLst>
          </p:cNvPr>
          <p:cNvSpPr>
            <a:spLocks noGrp="1"/>
          </p:cNvSpPr>
          <p:nvPr>
            <p:ph type="sldNum" sz="quarter" idx="12"/>
          </p:nvPr>
        </p:nvSpPr>
        <p:spPr/>
        <p:txBody>
          <a:bodyPr/>
          <a:lstStyle/>
          <a:p>
            <a:fld id="{BBB60003-70E8-402C-A02B-A6A59B4BB667}" type="slidenum">
              <a:rPr lang="en-AU" smtClean="0"/>
              <a:t>‹#›</a:t>
            </a:fld>
            <a:endParaRPr lang="en-AU"/>
          </a:p>
        </p:txBody>
      </p:sp>
    </p:spTree>
    <p:extLst>
      <p:ext uri="{BB962C8B-B14F-4D97-AF65-F5344CB8AC3E}">
        <p14:creationId xmlns:p14="http://schemas.microsoft.com/office/powerpoint/2010/main" val="698599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54D7E-3138-4DBF-80E6-DD99F7890D3D}"/>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1AA6DA70-AB65-4A96-902D-AF795157942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62FB4DC-CB9A-4A60-91BF-086D088E484F}"/>
              </a:ext>
            </a:extLst>
          </p:cNvPr>
          <p:cNvSpPr>
            <a:spLocks noGrp="1"/>
          </p:cNvSpPr>
          <p:nvPr>
            <p:ph type="dt" sz="half" idx="10"/>
          </p:nvPr>
        </p:nvSpPr>
        <p:spPr/>
        <p:txBody>
          <a:bodyPr/>
          <a:lstStyle/>
          <a:p>
            <a:fld id="{C4A28FC5-78D1-42F8-BEDA-0D025818D876}" type="datetimeFigureOut">
              <a:rPr lang="en-AU" smtClean="0"/>
              <a:t>31/01/2022</a:t>
            </a:fld>
            <a:endParaRPr lang="en-AU"/>
          </a:p>
        </p:txBody>
      </p:sp>
      <p:sp>
        <p:nvSpPr>
          <p:cNvPr id="5" name="Footer Placeholder 4">
            <a:extLst>
              <a:ext uri="{FF2B5EF4-FFF2-40B4-BE49-F238E27FC236}">
                <a16:creationId xmlns:a16="http://schemas.microsoft.com/office/drawing/2014/main" id="{5BDA965F-81FF-459B-8E95-73BF7C7E8AE8}"/>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4DBF6D70-23E0-4B51-83FE-BB357FA4DCC4}"/>
              </a:ext>
            </a:extLst>
          </p:cNvPr>
          <p:cNvSpPr>
            <a:spLocks noGrp="1"/>
          </p:cNvSpPr>
          <p:nvPr>
            <p:ph type="sldNum" sz="quarter" idx="12"/>
          </p:nvPr>
        </p:nvSpPr>
        <p:spPr/>
        <p:txBody>
          <a:bodyPr/>
          <a:lstStyle/>
          <a:p>
            <a:fld id="{BBB60003-70E8-402C-A02B-A6A59B4BB667}" type="slidenum">
              <a:rPr lang="en-AU" smtClean="0"/>
              <a:t>‹#›</a:t>
            </a:fld>
            <a:endParaRPr lang="en-AU"/>
          </a:p>
        </p:txBody>
      </p:sp>
    </p:spTree>
    <p:extLst>
      <p:ext uri="{BB962C8B-B14F-4D97-AF65-F5344CB8AC3E}">
        <p14:creationId xmlns:p14="http://schemas.microsoft.com/office/powerpoint/2010/main" val="2358391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83185C-FC41-4436-B39D-3540BD83239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A2AD5E1C-32EC-4E3C-9A16-51A1E6083A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C774309-3476-4A5C-BDE1-7459D32CEAF8}"/>
              </a:ext>
            </a:extLst>
          </p:cNvPr>
          <p:cNvSpPr>
            <a:spLocks noGrp="1"/>
          </p:cNvSpPr>
          <p:nvPr>
            <p:ph type="dt" sz="half" idx="10"/>
          </p:nvPr>
        </p:nvSpPr>
        <p:spPr/>
        <p:txBody>
          <a:bodyPr/>
          <a:lstStyle/>
          <a:p>
            <a:fld id="{C4A28FC5-78D1-42F8-BEDA-0D025818D876}" type="datetimeFigureOut">
              <a:rPr lang="en-AU" smtClean="0"/>
              <a:t>31/01/2022</a:t>
            </a:fld>
            <a:endParaRPr lang="en-AU"/>
          </a:p>
        </p:txBody>
      </p:sp>
      <p:sp>
        <p:nvSpPr>
          <p:cNvPr id="5" name="Footer Placeholder 4">
            <a:extLst>
              <a:ext uri="{FF2B5EF4-FFF2-40B4-BE49-F238E27FC236}">
                <a16:creationId xmlns:a16="http://schemas.microsoft.com/office/drawing/2014/main" id="{F49836AA-98D5-4E49-BEF3-48B8B29C706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9ABCA63-121D-451C-A9DA-21D656D48F3D}"/>
              </a:ext>
            </a:extLst>
          </p:cNvPr>
          <p:cNvSpPr>
            <a:spLocks noGrp="1"/>
          </p:cNvSpPr>
          <p:nvPr>
            <p:ph type="sldNum" sz="quarter" idx="12"/>
          </p:nvPr>
        </p:nvSpPr>
        <p:spPr/>
        <p:txBody>
          <a:bodyPr/>
          <a:lstStyle/>
          <a:p>
            <a:fld id="{BBB60003-70E8-402C-A02B-A6A59B4BB667}" type="slidenum">
              <a:rPr lang="en-AU" smtClean="0"/>
              <a:t>‹#›</a:t>
            </a:fld>
            <a:endParaRPr lang="en-AU"/>
          </a:p>
        </p:txBody>
      </p:sp>
    </p:spTree>
    <p:extLst>
      <p:ext uri="{BB962C8B-B14F-4D97-AF65-F5344CB8AC3E}">
        <p14:creationId xmlns:p14="http://schemas.microsoft.com/office/powerpoint/2010/main" val="2910163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8F0CE5-C646-43D4-B691-84A85E907B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2D7BA9E9-9822-407F-ACDA-8F67783C17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185A8AC-2707-45F9-8349-126252688C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A28FC5-78D1-42F8-BEDA-0D025818D876}" type="datetimeFigureOut">
              <a:rPr lang="en-AU" smtClean="0"/>
              <a:t>31/01/2022</a:t>
            </a:fld>
            <a:endParaRPr lang="en-AU"/>
          </a:p>
        </p:txBody>
      </p:sp>
      <p:sp>
        <p:nvSpPr>
          <p:cNvPr id="5" name="Footer Placeholder 4">
            <a:extLst>
              <a:ext uri="{FF2B5EF4-FFF2-40B4-BE49-F238E27FC236}">
                <a16:creationId xmlns:a16="http://schemas.microsoft.com/office/drawing/2014/main" id="{752BCB01-241F-4D0B-9F8D-2C725D2AD2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B9D511AC-D834-40DB-9EFB-E4EE9A49D5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B60003-70E8-402C-A02B-A6A59B4BB667}" type="slidenum">
              <a:rPr lang="en-AU" smtClean="0"/>
              <a:t>‹#›</a:t>
            </a:fld>
            <a:endParaRPr lang="en-AU"/>
          </a:p>
        </p:txBody>
      </p:sp>
    </p:spTree>
    <p:extLst>
      <p:ext uri="{BB962C8B-B14F-4D97-AF65-F5344CB8AC3E}">
        <p14:creationId xmlns:p14="http://schemas.microsoft.com/office/powerpoint/2010/main" val="291484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comments" Target="../comments/commen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omments" Target="../comments/comment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omments" Target="../comments/comment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omments" Target="../comments/comment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7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comments" Target="../comments/comment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omments" Target="../comments/comment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5A4CE-CE8C-43E8-B713-1495221B3C5B}"/>
              </a:ext>
            </a:extLst>
          </p:cNvPr>
          <p:cNvSpPr>
            <a:spLocks noGrp="1"/>
          </p:cNvSpPr>
          <p:nvPr>
            <p:ph type="ctrTitle"/>
          </p:nvPr>
        </p:nvSpPr>
        <p:spPr/>
        <p:txBody>
          <a:bodyPr/>
          <a:lstStyle/>
          <a:p>
            <a:r>
              <a:rPr lang="en-AU" dirty="0"/>
              <a:t>Barrows and </a:t>
            </a:r>
            <a:r>
              <a:rPr lang="en-AU" dirty="0" err="1"/>
              <a:t>Fischl</a:t>
            </a:r>
            <a:r>
              <a:rPr lang="en-AU" dirty="0"/>
              <a:t> von </a:t>
            </a:r>
            <a:r>
              <a:rPr lang="en-AU" dirty="0" err="1"/>
              <a:t>Dirsztays</a:t>
            </a:r>
            <a:endParaRPr lang="en-AU" dirty="0"/>
          </a:p>
        </p:txBody>
      </p:sp>
      <p:sp>
        <p:nvSpPr>
          <p:cNvPr id="3" name="Subtitle 2">
            <a:extLst>
              <a:ext uri="{FF2B5EF4-FFF2-40B4-BE49-F238E27FC236}">
                <a16:creationId xmlns:a16="http://schemas.microsoft.com/office/drawing/2014/main" id="{45C20F33-A998-4A6C-A0BE-5393D43DD38E}"/>
              </a:ext>
            </a:extLst>
          </p:cNvPr>
          <p:cNvSpPr>
            <a:spLocks noGrp="1"/>
          </p:cNvSpPr>
          <p:nvPr>
            <p:ph type="subTitle" idx="1"/>
          </p:nvPr>
        </p:nvSpPr>
        <p:spPr>
          <a:xfrm>
            <a:off x="1524000" y="3602037"/>
            <a:ext cx="9144000" cy="2724871"/>
          </a:xfrm>
        </p:spPr>
        <p:txBody>
          <a:bodyPr>
            <a:normAutofit/>
          </a:bodyPr>
          <a:lstStyle/>
          <a:p>
            <a:endParaRPr lang="en-AU" dirty="0"/>
          </a:p>
          <a:p>
            <a:r>
              <a:rPr lang="en-AU" dirty="0"/>
              <a:t>Avid associates – and distinguished descendants? - of the Baruch </a:t>
            </a:r>
            <a:r>
              <a:rPr lang="en-AU" dirty="0" err="1"/>
              <a:t>Lousadas</a:t>
            </a:r>
            <a:endParaRPr lang="en-AU" dirty="0"/>
          </a:p>
          <a:p>
            <a:endParaRPr lang="en-AU" dirty="0"/>
          </a:p>
          <a:p>
            <a:r>
              <a:rPr lang="en-AU" dirty="0"/>
              <a:t>Source: www.barrow-lousada.org</a:t>
            </a:r>
          </a:p>
        </p:txBody>
      </p:sp>
      <p:pic>
        <p:nvPicPr>
          <p:cNvPr id="5" name="Picture 4">
            <a:extLst>
              <a:ext uri="{FF2B5EF4-FFF2-40B4-BE49-F238E27FC236}">
                <a16:creationId xmlns:a16="http://schemas.microsoft.com/office/drawing/2014/main" id="{A753F44E-FB0B-42F9-8D5B-341A2D2E2706}"/>
              </a:ext>
            </a:extLst>
          </p:cNvPr>
          <p:cNvPicPr>
            <a:picLocks noChangeAspect="1"/>
          </p:cNvPicPr>
          <p:nvPr/>
        </p:nvPicPr>
        <p:blipFill>
          <a:blip r:embed="rId2"/>
          <a:stretch>
            <a:fillRect/>
          </a:stretch>
        </p:blipFill>
        <p:spPr>
          <a:xfrm>
            <a:off x="0" y="-13711"/>
            <a:ext cx="1638761" cy="2088000"/>
          </a:xfrm>
          <a:prstGeom prst="rect">
            <a:avLst/>
          </a:prstGeom>
        </p:spPr>
      </p:pic>
      <p:pic>
        <p:nvPicPr>
          <p:cNvPr id="6" name="Picture 5">
            <a:extLst>
              <a:ext uri="{FF2B5EF4-FFF2-40B4-BE49-F238E27FC236}">
                <a16:creationId xmlns:a16="http://schemas.microsoft.com/office/drawing/2014/main" id="{F21ECD60-13AA-430C-9A7A-C070032764E0}"/>
              </a:ext>
            </a:extLst>
          </p:cNvPr>
          <p:cNvPicPr>
            <a:picLocks noChangeAspect="1"/>
          </p:cNvPicPr>
          <p:nvPr/>
        </p:nvPicPr>
        <p:blipFill>
          <a:blip r:embed="rId3"/>
          <a:stretch>
            <a:fillRect/>
          </a:stretch>
        </p:blipFill>
        <p:spPr>
          <a:xfrm>
            <a:off x="10151332" y="4842000"/>
            <a:ext cx="2040668" cy="2016000"/>
          </a:xfrm>
          <a:prstGeom prst="rect">
            <a:avLst/>
          </a:prstGeom>
        </p:spPr>
      </p:pic>
      <p:sp>
        <p:nvSpPr>
          <p:cNvPr id="7" name="TextBox 6">
            <a:extLst>
              <a:ext uri="{FF2B5EF4-FFF2-40B4-BE49-F238E27FC236}">
                <a16:creationId xmlns:a16="http://schemas.microsoft.com/office/drawing/2014/main" id="{47B1BDAE-3B98-41CE-A273-1B1AA1B3617D}"/>
              </a:ext>
            </a:extLst>
          </p:cNvPr>
          <p:cNvSpPr txBox="1"/>
          <p:nvPr/>
        </p:nvSpPr>
        <p:spPr>
          <a:xfrm>
            <a:off x="819380" y="-13711"/>
            <a:ext cx="861133" cy="246221"/>
          </a:xfrm>
          <a:prstGeom prst="rect">
            <a:avLst/>
          </a:prstGeom>
          <a:noFill/>
        </p:spPr>
        <p:txBody>
          <a:bodyPr wrap="none" rtlCol="0">
            <a:spAutoFit/>
          </a:bodyPr>
          <a:lstStyle/>
          <a:p>
            <a:r>
              <a:rPr lang="en-AU" sz="1000" b="1" dirty="0"/>
              <a:t>Barrow crest</a:t>
            </a:r>
          </a:p>
        </p:txBody>
      </p:sp>
      <p:sp>
        <p:nvSpPr>
          <p:cNvPr id="8" name="TextBox 7">
            <a:extLst>
              <a:ext uri="{FF2B5EF4-FFF2-40B4-BE49-F238E27FC236}">
                <a16:creationId xmlns:a16="http://schemas.microsoft.com/office/drawing/2014/main" id="{BBFF7B57-B270-4532-8B95-98BC36E1F6EB}"/>
              </a:ext>
            </a:extLst>
          </p:cNvPr>
          <p:cNvSpPr txBox="1"/>
          <p:nvPr/>
        </p:nvSpPr>
        <p:spPr>
          <a:xfrm>
            <a:off x="11055058" y="4964472"/>
            <a:ext cx="1167307" cy="246221"/>
          </a:xfrm>
          <a:prstGeom prst="rect">
            <a:avLst/>
          </a:prstGeom>
          <a:noFill/>
        </p:spPr>
        <p:txBody>
          <a:bodyPr wrap="none" rtlCol="0">
            <a:spAutoFit/>
          </a:bodyPr>
          <a:lstStyle/>
          <a:p>
            <a:r>
              <a:rPr lang="en-AU" sz="1000" b="1" dirty="0"/>
              <a:t>adopted by Fischls</a:t>
            </a:r>
          </a:p>
        </p:txBody>
      </p:sp>
    </p:spTree>
    <p:extLst>
      <p:ext uri="{BB962C8B-B14F-4D97-AF65-F5344CB8AC3E}">
        <p14:creationId xmlns:p14="http://schemas.microsoft.com/office/powerpoint/2010/main" val="2202276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CBF3D-F596-4725-909F-19286AB32B76}"/>
              </a:ext>
            </a:extLst>
          </p:cNvPr>
          <p:cNvSpPr>
            <a:spLocks noGrp="1"/>
          </p:cNvSpPr>
          <p:nvPr>
            <p:ph type="title"/>
          </p:nvPr>
        </p:nvSpPr>
        <p:spPr/>
        <p:txBody>
          <a:bodyPr>
            <a:normAutofit/>
          </a:bodyPr>
          <a:lstStyle/>
          <a:p>
            <a:pPr algn="ctr"/>
            <a:r>
              <a:rPr lang="en-AU" sz="3200" dirty="0">
                <a:latin typeface="Calibri" panose="020F0502020204030204" pitchFamily="34" charset="0"/>
                <a:cs typeface="Calibri" panose="020F0502020204030204" pitchFamily="34" charset="0"/>
              </a:rPr>
              <a:t>This talk shows a major role reversal</a:t>
            </a:r>
          </a:p>
        </p:txBody>
      </p:sp>
      <p:sp>
        <p:nvSpPr>
          <p:cNvPr id="3" name="Content Placeholder 2">
            <a:extLst>
              <a:ext uri="{FF2B5EF4-FFF2-40B4-BE49-F238E27FC236}">
                <a16:creationId xmlns:a16="http://schemas.microsoft.com/office/drawing/2014/main" id="{95907F46-FBCB-4697-8E42-1658C700B2CC}"/>
              </a:ext>
            </a:extLst>
          </p:cNvPr>
          <p:cNvSpPr>
            <a:spLocks noGrp="1"/>
          </p:cNvSpPr>
          <p:nvPr>
            <p:ph idx="1"/>
          </p:nvPr>
        </p:nvSpPr>
        <p:spPr/>
        <p:txBody>
          <a:bodyPr>
            <a:normAutofit/>
          </a:bodyPr>
          <a:lstStyle/>
          <a:p>
            <a:r>
              <a:rPr lang="en-AU" dirty="0"/>
              <a:t>To exit Iberia in the 17</a:t>
            </a:r>
            <a:r>
              <a:rPr lang="en-AU" baseline="30000" dirty="0"/>
              <a:t>th</a:t>
            </a:r>
            <a:r>
              <a:rPr lang="en-AU" dirty="0"/>
              <a:t> century the Baruch </a:t>
            </a:r>
            <a:r>
              <a:rPr lang="en-AU" dirty="0" err="1"/>
              <a:t>Lousadas</a:t>
            </a:r>
            <a:r>
              <a:rPr lang="en-AU" dirty="0"/>
              <a:t> valued connections with the families</a:t>
            </a:r>
          </a:p>
          <a:p>
            <a:pPr lvl="1"/>
            <a:r>
              <a:rPr lang="en-AU" dirty="0"/>
              <a:t>Henriques Faro</a:t>
            </a:r>
          </a:p>
          <a:p>
            <a:pPr lvl="1"/>
            <a:r>
              <a:rPr lang="en-AU" dirty="0"/>
              <a:t>Rodrigues Pereira</a:t>
            </a:r>
          </a:p>
          <a:p>
            <a:pPr lvl="1"/>
            <a:r>
              <a:rPr lang="en-AU" dirty="0" err="1"/>
              <a:t>Montezinos</a:t>
            </a:r>
            <a:endParaRPr lang="en-AU" dirty="0"/>
          </a:p>
          <a:p>
            <a:pPr lvl="1"/>
            <a:r>
              <a:rPr lang="en-AU" dirty="0"/>
              <a:t>de Mercado</a:t>
            </a:r>
          </a:p>
          <a:p>
            <a:r>
              <a:rPr lang="en-AU" dirty="0"/>
              <a:t>In the 18</a:t>
            </a:r>
            <a:r>
              <a:rPr lang="en-AU" baseline="30000" dirty="0"/>
              <a:t>th</a:t>
            </a:r>
            <a:r>
              <a:rPr lang="en-AU" dirty="0"/>
              <a:t> century a Baruch </a:t>
            </a:r>
            <a:r>
              <a:rPr lang="en-AU" dirty="0" err="1"/>
              <a:t>Lousada</a:t>
            </a:r>
            <a:r>
              <a:rPr lang="en-AU" dirty="0"/>
              <a:t> connection was valued by the Barrows as in the 19</a:t>
            </a:r>
            <a:r>
              <a:rPr lang="en-AU" baseline="30000" dirty="0"/>
              <a:t>th</a:t>
            </a:r>
            <a:r>
              <a:rPr lang="en-AU" dirty="0"/>
              <a:t> it was with the </a:t>
            </a:r>
            <a:r>
              <a:rPr lang="en-AU" dirty="0" err="1"/>
              <a:t>Fischl</a:t>
            </a:r>
            <a:r>
              <a:rPr lang="en-AU" dirty="0"/>
              <a:t> von </a:t>
            </a:r>
            <a:r>
              <a:rPr lang="en-AU" dirty="0" err="1"/>
              <a:t>Dirsztays</a:t>
            </a:r>
            <a:r>
              <a:rPr lang="en-AU" dirty="0"/>
              <a:t>!</a:t>
            </a:r>
          </a:p>
          <a:p>
            <a:r>
              <a:rPr lang="en-AU" dirty="0"/>
              <a:t>Who were the Barrows? And who were the </a:t>
            </a:r>
            <a:r>
              <a:rPr lang="en-AU" dirty="0" err="1"/>
              <a:t>Fischl</a:t>
            </a:r>
            <a:r>
              <a:rPr lang="en-AU" dirty="0"/>
              <a:t> von </a:t>
            </a:r>
            <a:r>
              <a:rPr lang="en-AU" dirty="0" err="1"/>
              <a:t>Dirsztays</a:t>
            </a:r>
            <a:r>
              <a:rPr lang="en-AU" dirty="0"/>
              <a:t>?</a:t>
            </a:r>
          </a:p>
          <a:p>
            <a:pPr marL="0" indent="0">
              <a:buNone/>
            </a:pPr>
            <a:endParaRPr lang="en-AU" dirty="0"/>
          </a:p>
        </p:txBody>
      </p:sp>
    </p:spTree>
    <p:extLst>
      <p:ext uri="{BB962C8B-B14F-4D97-AF65-F5344CB8AC3E}">
        <p14:creationId xmlns:p14="http://schemas.microsoft.com/office/powerpoint/2010/main" val="47631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B788D-27B9-4861-BB4A-8D8234832657}"/>
              </a:ext>
            </a:extLst>
          </p:cNvPr>
          <p:cNvSpPr>
            <a:spLocks noGrp="1"/>
          </p:cNvSpPr>
          <p:nvPr>
            <p:ph type="title"/>
          </p:nvPr>
        </p:nvSpPr>
        <p:spPr/>
        <p:txBody>
          <a:bodyPr/>
          <a:lstStyle/>
          <a:p>
            <a:pPr algn="ctr"/>
            <a:r>
              <a:rPr lang="en-AU" dirty="0"/>
              <a:t>Simon Barrow of Bath – key ancestor of the Barrows</a:t>
            </a:r>
          </a:p>
        </p:txBody>
      </p:sp>
      <p:sp>
        <p:nvSpPr>
          <p:cNvPr id="3" name="Content Placeholder 2">
            <a:extLst>
              <a:ext uri="{FF2B5EF4-FFF2-40B4-BE49-F238E27FC236}">
                <a16:creationId xmlns:a16="http://schemas.microsoft.com/office/drawing/2014/main" id="{C9384C68-9796-4A4E-BD15-28A3B648911C}"/>
              </a:ext>
            </a:extLst>
          </p:cNvPr>
          <p:cNvSpPr>
            <a:spLocks noGrp="1"/>
          </p:cNvSpPr>
          <p:nvPr>
            <p:ph idx="1"/>
          </p:nvPr>
        </p:nvSpPr>
        <p:spPr>
          <a:xfrm>
            <a:off x="838200" y="1825625"/>
            <a:ext cx="6921617" cy="4351338"/>
          </a:xfrm>
        </p:spPr>
        <p:txBody>
          <a:bodyPr/>
          <a:lstStyle/>
          <a:p>
            <a:r>
              <a:rPr lang="en-AU" dirty="0"/>
              <a:t>Converted to Christianity 1828</a:t>
            </a:r>
          </a:p>
          <a:p>
            <a:r>
              <a:rPr lang="en-AU" dirty="0"/>
              <a:t>Mayor of Bath 1837 – Alderman for 6 terms</a:t>
            </a:r>
          </a:p>
          <a:p>
            <a:r>
              <a:rPr lang="en-AU" dirty="0"/>
              <a:t>his house – 2 floors added now a hotel</a:t>
            </a:r>
          </a:p>
          <a:p>
            <a:r>
              <a:rPr lang="en-AU" dirty="0"/>
              <a:t>son Benjamin a doctor </a:t>
            </a:r>
          </a:p>
          <a:p>
            <a:pPr lvl="1"/>
            <a:r>
              <a:rPr lang="en-AU" dirty="0"/>
              <a:t>was Mayor of Ryde for 9 terms from 1874</a:t>
            </a:r>
          </a:p>
          <a:p>
            <a:pPr lvl="1"/>
            <a:r>
              <a:rPr lang="en-AU" dirty="0"/>
              <a:t>leader in fight against cholera via clean water supply</a:t>
            </a:r>
          </a:p>
          <a:p>
            <a:r>
              <a:rPr lang="en-AU" dirty="0"/>
              <a:t>founder of a dynasty of British generals</a:t>
            </a:r>
          </a:p>
        </p:txBody>
      </p:sp>
      <p:pic>
        <p:nvPicPr>
          <p:cNvPr id="5" name="Picture 4">
            <a:extLst>
              <a:ext uri="{FF2B5EF4-FFF2-40B4-BE49-F238E27FC236}">
                <a16:creationId xmlns:a16="http://schemas.microsoft.com/office/drawing/2014/main" id="{DA4BC335-C3BE-4244-BFB9-6AF179B85D59}"/>
              </a:ext>
            </a:extLst>
          </p:cNvPr>
          <p:cNvPicPr>
            <a:picLocks noChangeAspect="1"/>
          </p:cNvPicPr>
          <p:nvPr/>
        </p:nvPicPr>
        <p:blipFill>
          <a:blip r:embed="rId2"/>
          <a:stretch>
            <a:fillRect/>
          </a:stretch>
        </p:blipFill>
        <p:spPr>
          <a:xfrm>
            <a:off x="8432944" y="2349211"/>
            <a:ext cx="3095848" cy="2520000"/>
          </a:xfrm>
          <a:prstGeom prst="rect">
            <a:avLst/>
          </a:prstGeom>
        </p:spPr>
      </p:pic>
    </p:spTree>
    <p:extLst>
      <p:ext uri="{BB962C8B-B14F-4D97-AF65-F5344CB8AC3E}">
        <p14:creationId xmlns:p14="http://schemas.microsoft.com/office/powerpoint/2010/main" val="1376514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0639A-9478-4EA6-B218-55BDF01BFA8B}"/>
              </a:ext>
            </a:extLst>
          </p:cNvPr>
          <p:cNvSpPr>
            <a:spLocks noGrp="1"/>
          </p:cNvSpPr>
          <p:nvPr>
            <p:ph type="title"/>
          </p:nvPr>
        </p:nvSpPr>
        <p:spPr/>
        <p:txBody>
          <a:bodyPr/>
          <a:lstStyle/>
          <a:p>
            <a:r>
              <a:rPr lang="en-AU" dirty="0"/>
              <a:t>Some eminent Barrow Generals</a:t>
            </a:r>
            <a:br>
              <a:rPr lang="en-AU" dirty="0"/>
            </a:br>
            <a:endParaRPr lang="en-AU" dirty="0"/>
          </a:p>
        </p:txBody>
      </p:sp>
      <p:graphicFrame>
        <p:nvGraphicFramePr>
          <p:cNvPr id="4" name="Table 4">
            <a:extLst>
              <a:ext uri="{FF2B5EF4-FFF2-40B4-BE49-F238E27FC236}">
                <a16:creationId xmlns:a16="http://schemas.microsoft.com/office/drawing/2014/main" id="{BC246647-AB8C-49E4-867C-2D33282308F8}"/>
              </a:ext>
            </a:extLst>
          </p:cNvPr>
          <p:cNvGraphicFramePr>
            <a:graphicFrameLocks noGrp="1"/>
          </p:cNvGraphicFramePr>
          <p:nvPr>
            <p:ph idx="1"/>
          </p:nvPr>
        </p:nvGraphicFramePr>
        <p:xfrm>
          <a:off x="838200" y="1825625"/>
          <a:ext cx="10515597" cy="4100195"/>
        </p:xfrm>
        <a:graphic>
          <a:graphicData uri="http://schemas.openxmlformats.org/drawingml/2006/table">
            <a:tbl>
              <a:tblPr firstRow="1" bandRow="1">
                <a:tableStyleId>{5C22544A-7EE6-4342-B048-85BDC9FD1C3A}</a:tableStyleId>
              </a:tblPr>
              <a:tblGrid>
                <a:gridCol w="3505199">
                  <a:extLst>
                    <a:ext uri="{9D8B030D-6E8A-4147-A177-3AD203B41FA5}">
                      <a16:colId xmlns:a16="http://schemas.microsoft.com/office/drawing/2014/main" val="3900598801"/>
                    </a:ext>
                  </a:extLst>
                </a:gridCol>
                <a:gridCol w="3505199">
                  <a:extLst>
                    <a:ext uri="{9D8B030D-6E8A-4147-A177-3AD203B41FA5}">
                      <a16:colId xmlns:a16="http://schemas.microsoft.com/office/drawing/2014/main" val="3465132668"/>
                    </a:ext>
                  </a:extLst>
                </a:gridCol>
                <a:gridCol w="3505199">
                  <a:extLst>
                    <a:ext uri="{9D8B030D-6E8A-4147-A177-3AD203B41FA5}">
                      <a16:colId xmlns:a16="http://schemas.microsoft.com/office/drawing/2014/main" val="3614850494"/>
                    </a:ext>
                  </a:extLst>
                </a:gridCol>
              </a:tblGrid>
              <a:tr h="2911475">
                <a:tc>
                  <a:txBody>
                    <a:bodyPr/>
                    <a:lstStyle/>
                    <a:p>
                      <a:endParaRPr lang="en-AU" dirty="0"/>
                    </a:p>
                  </a:txBody>
                  <a:tcPr/>
                </a:tc>
                <a:tc>
                  <a:txBody>
                    <a:bodyPr/>
                    <a:lstStyle/>
                    <a:p>
                      <a:endParaRPr lang="en-AU" dirty="0"/>
                    </a:p>
                  </a:txBody>
                  <a:tcPr/>
                </a:tc>
                <a:tc>
                  <a:txBody>
                    <a:bodyPr/>
                    <a:lstStyle/>
                    <a:p>
                      <a:endParaRPr lang="en-AU" dirty="0"/>
                    </a:p>
                  </a:txBody>
                  <a:tcPr/>
                </a:tc>
                <a:extLst>
                  <a:ext uri="{0D108BD9-81ED-4DB2-BD59-A6C34878D82A}">
                    <a16:rowId xmlns:a16="http://schemas.microsoft.com/office/drawing/2014/main" val="2367637309"/>
                  </a:ext>
                </a:extLst>
              </a:tr>
              <a:tr h="370840">
                <a:tc>
                  <a:txBody>
                    <a:bodyPr/>
                    <a:lstStyle/>
                    <a:p>
                      <a:pPr algn="ctr"/>
                      <a:r>
                        <a:rPr lang="en-AU" sz="1800" b="0" i="0" kern="1200" dirty="0">
                          <a:solidFill>
                            <a:schemeClr val="dk1"/>
                          </a:solidFill>
                          <a:effectLst/>
                          <a:latin typeface="+mn-lt"/>
                          <a:ea typeface="+mn-ea"/>
                          <a:cs typeface="+mn-cs"/>
                        </a:rPr>
                        <a:t>General Sir George de Symons Barrow 1864-1959 saw service in India/Pakistan, China, Egypt, Palestine </a:t>
                      </a:r>
                      <a:endParaRPr lang="en-AU" dirty="0"/>
                    </a:p>
                  </a:txBody>
                  <a:tcPr/>
                </a:tc>
                <a:tc>
                  <a:txBody>
                    <a:bodyPr/>
                    <a:lstStyle/>
                    <a:p>
                      <a:pPr algn="ctr"/>
                      <a:r>
                        <a:rPr lang="en-US" sz="1800" b="0" i="0" kern="1200" dirty="0">
                          <a:solidFill>
                            <a:schemeClr val="dk1"/>
                          </a:solidFill>
                          <a:effectLst/>
                          <a:latin typeface="+mn-lt"/>
                          <a:ea typeface="+mn-ea"/>
                          <a:cs typeface="+mn-cs"/>
                        </a:rPr>
                        <a:t>General Sir Edmund George Barrow 1852-1933. Member of Council of India 1917-24, ADC General to HM King George V 1911-12. </a:t>
                      </a:r>
                      <a:endParaRPr lang="en-AU" dirty="0"/>
                    </a:p>
                  </a:txBody>
                  <a:tcPr/>
                </a:tc>
                <a:tc>
                  <a:txBody>
                    <a:bodyPr/>
                    <a:lstStyle/>
                    <a:p>
                      <a:pPr algn="ctr"/>
                      <a:r>
                        <a:rPr lang="en-AU" sz="1800" b="0" i="0" kern="1200" dirty="0">
                          <a:solidFill>
                            <a:schemeClr val="dk1"/>
                          </a:solidFill>
                          <a:effectLst/>
                          <a:latin typeface="+mn-lt"/>
                          <a:ea typeface="+mn-ea"/>
                          <a:cs typeface="+mn-cs"/>
                        </a:rPr>
                        <a:t>Major-General </a:t>
                      </a:r>
                      <a:r>
                        <a:rPr lang="en-AU" sz="1800" b="0" i="0" kern="1200" dirty="0" err="1">
                          <a:solidFill>
                            <a:schemeClr val="dk1"/>
                          </a:solidFill>
                          <a:effectLst/>
                          <a:latin typeface="+mn-lt"/>
                          <a:ea typeface="+mn-ea"/>
                          <a:cs typeface="+mn-cs"/>
                        </a:rPr>
                        <a:t>Lousada</a:t>
                      </a:r>
                      <a:r>
                        <a:rPr lang="en-AU" sz="1800" b="0" i="0" kern="1200" dirty="0">
                          <a:solidFill>
                            <a:schemeClr val="dk1"/>
                          </a:solidFill>
                          <a:effectLst/>
                          <a:latin typeface="+mn-lt"/>
                          <a:ea typeface="+mn-ea"/>
                          <a:cs typeface="+mn-cs"/>
                        </a:rPr>
                        <a:t> Barrow 1816-1877 </a:t>
                      </a:r>
                      <a:r>
                        <a:rPr lang="en-US" sz="1800" b="0" i="0" kern="1200" dirty="0">
                          <a:solidFill>
                            <a:schemeClr val="dk1"/>
                          </a:solidFill>
                          <a:effectLst/>
                          <a:latin typeface="+mn-lt"/>
                          <a:ea typeface="+mn-ea"/>
                          <a:cs typeface="+mn-cs"/>
                        </a:rPr>
                        <a:t>achieved distinction in the field and as Chief Commissioner of Oudh Province</a:t>
                      </a:r>
                      <a:endParaRPr lang="en-AU" dirty="0"/>
                    </a:p>
                  </a:txBody>
                  <a:tcPr/>
                </a:tc>
                <a:extLst>
                  <a:ext uri="{0D108BD9-81ED-4DB2-BD59-A6C34878D82A}">
                    <a16:rowId xmlns:a16="http://schemas.microsoft.com/office/drawing/2014/main" val="22443855"/>
                  </a:ext>
                </a:extLst>
              </a:tr>
            </a:tbl>
          </a:graphicData>
        </a:graphic>
      </p:graphicFrame>
      <p:pic>
        <p:nvPicPr>
          <p:cNvPr id="8" name="Picture 7">
            <a:extLst>
              <a:ext uri="{FF2B5EF4-FFF2-40B4-BE49-F238E27FC236}">
                <a16:creationId xmlns:a16="http://schemas.microsoft.com/office/drawing/2014/main" id="{FEADE6A8-2943-4049-88C6-538C7F2A0C73}"/>
              </a:ext>
            </a:extLst>
          </p:cNvPr>
          <p:cNvPicPr>
            <a:picLocks noChangeAspect="1"/>
          </p:cNvPicPr>
          <p:nvPr/>
        </p:nvPicPr>
        <p:blipFill>
          <a:blip r:embed="rId2"/>
          <a:stretch>
            <a:fillRect/>
          </a:stretch>
        </p:blipFill>
        <p:spPr>
          <a:xfrm>
            <a:off x="5314948" y="1989071"/>
            <a:ext cx="1562100" cy="2695707"/>
          </a:xfrm>
          <a:prstGeom prst="rect">
            <a:avLst/>
          </a:prstGeom>
        </p:spPr>
      </p:pic>
      <p:pic>
        <p:nvPicPr>
          <p:cNvPr id="10" name="Picture 9">
            <a:extLst>
              <a:ext uri="{FF2B5EF4-FFF2-40B4-BE49-F238E27FC236}">
                <a16:creationId xmlns:a16="http://schemas.microsoft.com/office/drawing/2014/main" id="{7D8AFD94-50CC-4E89-9669-08EF92ABF760}"/>
              </a:ext>
            </a:extLst>
          </p:cNvPr>
          <p:cNvPicPr>
            <a:picLocks noChangeAspect="1"/>
          </p:cNvPicPr>
          <p:nvPr/>
        </p:nvPicPr>
        <p:blipFill>
          <a:blip r:embed="rId3"/>
          <a:stretch>
            <a:fillRect/>
          </a:stretch>
        </p:blipFill>
        <p:spPr>
          <a:xfrm>
            <a:off x="9116833" y="1989071"/>
            <a:ext cx="1117780" cy="2578692"/>
          </a:xfrm>
          <a:prstGeom prst="rect">
            <a:avLst/>
          </a:prstGeom>
        </p:spPr>
      </p:pic>
      <p:pic>
        <p:nvPicPr>
          <p:cNvPr id="12" name="Picture 11">
            <a:extLst>
              <a:ext uri="{FF2B5EF4-FFF2-40B4-BE49-F238E27FC236}">
                <a16:creationId xmlns:a16="http://schemas.microsoft.com/office/drawing/2014/main" id="{0E016981-1F3A-427C-A0B6-B370EE909ECF}"/>
              </a:ext>
            </a:extLst>
          </p:cNvPr>
          <p:cNvPicPr>
            <a:picLocks noChangeAspect="1"/>
          </p:cNvPicPr>
          <p:nvPr/>
        </p:nvPicPr>
        <p:blipFill>
          <a:blip r:embed="rId4"/>
          <a:stretch>
            <a:fillRect/>
          </a:stretch>
        </p:blipFill>
        <p:spPr>
          <a:xfrm>
            <a:off x="1740735" y="2177740"/>
            <a:ext cx="1636214" cy="2201353"/>
          </a:xfrm>
          <a:prstGeom prst="rect">
            <a:avLst/>
          </a:prstGeom>
        </p:spPr>
      </p:pic>
    </p:spTree>
    <p:extLst>
      <p:ext uri="{BB962C8B-B14F-4D97-AF65-F5344CB8AC3E}">
        <p14:creationId xmlns:p14="http://schemas.microsoft.com/office/powerpoint/2010/main" val="3641008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D9DB5-F3FE-4EAF-9483-1EA438C84D6D}"/>
              </a:ext>
            </a:extLst>
          </p:cNvPr>
          <p:cNvSpPr>
            <a:spLocks noGrp="1"/>
          </p:cNvSpPr>
          <p:nvPr>
            <p:ph type="title"/>
          </p:nvPr>
        </p:nvSpPr>
        <p:spPr/>
        <p:txBody>
          <a:bodyPr/>
          <a:lstStyle/>
          <a:p>
            <a:r>
              <a:rPr lang="en-AU" dirty="0"/>
              <a:t>Barrow genealogy basics:</a:t>
            </a:r>
          </a:p>
        </p:txBody>
      </p:sp>
      <p:sp>
        <p:nvSpPr>
          <p:cNvPr id="3" name="Content Placeholder 2">
            <a:extLst>
              <a:ext uri="{FF2B5EF4-FFF2-40B4-BE49-F238E27FC236}">
                <a16:creationId xmlns:a16="http://schemas.microsoft.com/office/drawing/2014/main" id="{5AFFDFE1-508B-4018-B957-427D29A9E53B}"/>
              </a:ext>
            </a:extLst>
          </p:cNvPr>
          <p:cNvSpPr>
            <a:spLocks noGrp="1"/>
          </p:cNvSpPr>
          <p:nvPr>
            <p:ph idx="1"/>
          </p:nvPr>
        </p:nvSpPr>
        <p:spPr>
          <a:xfrm>
            <a:off x="921327" y="2592243"/>
            <a:ext cx="6477000" cy="2460048"/>
          </a:xfrm>
        </p:spPr>
        <p:txBody>
          <a:bodyPr/>
          <a:lstStyle/>
          <a:p>
            <a:pPr marL="0" indent="0" algn="ctr">
              <a:buNone/>
            </a:pPr>
            <a:r>
              <a:rPr lang="en-AU" dirty="0"/>
              <a:t>My ancestors the Barrows bring interesting ancestry to me and the Australian </a:t>
            </a:r>
            <a:r>
              <a:rPr lang="en-AU" dirty="0" err="1"/>
              <a:t>Lousadas</a:t>
            </a:r>
            <a:endParaRPr lang="en-AU" dirty="0"/>
          </a:p>
          <a:p>
            <a:endParaRPr lang="en-AU" dirty="0"/>
          </a:p>
          <a:p>
            <a:endParaRPr lang="en-AU" dirty="0"/>
          </a:p>
        </p:txBody>
      </p:sp>
      <p:pic>
        <p:nvPicPr>
          <p:cNvPr id="11" name="Picture 10">
            <a:extLst>
              <a:ext uri="{FF2B5EF4-FFF2-40B4-BE49-F238E27FC236}">
                <a16:creationId xmlns:a16="http://schemas.microsoft.com/office/drawing/2014/main" id="{515B5435-60AB-425A-98BD-C278ED64C7E3}"/>
              </a:ext>
            </a:extLst>
          </p:cNvPr>
          <p:cNvPicPr>
            <a:picLocks noChangeAspect="1"/>
          </p:cNvPicPr>
          <p:nvPr/>
        </p:nvPicPr>
        <p:blipFill>
          <a:blip r:embed="rId2"/>
          <a:stretch>
            <a:fillRect/>
          </a:stretch>
        </p:blipFill>
        <p:spPr>
          <a:xfrm>
            <a:off x="8988662" y="4775489"/>
            <a:ext cx="2282011" cy="1800000"/>
          </a:xfrm>
          <a:prstGeom prst="rect">
            <a:avLst/>
          </a:prstGeom>
        </p:spPr>
      </p:pic>
    </p:spTree>
    <p:extLst>
      <p:ext uri="{BB962C8B-B14F-4D97-AF65-F5344CB8AC3E}">
        <p14:creationId xmlns:p14="http://schemas.microsoft.com/office/powerpoint/2010/main" val="886494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D9DB5-F3FE-4EAF-9483-1EA438C84D6D}"/>
              </a:ext>
            </a:extLst>
          </p:cNvPr>
          <p:cNvSpPr>
            <a:spLocks noGrp="1"/>
          </p:cNvSpPr>
          <p:nvPr>
            <p:ph type="title"/>
          </p:nvPr>
        </p:nvSpPr>
        <p:spPr/>
        <p:txBody>
          <a:bodyPr/>
          <a:lstStyle/>
          <a:p>
            <a:r>
              <a:rPr lang="en-AU" dirty="0"/>
              <a:t>Via Simon Barrow of Bath</a:t>
            </a:r>
          </a:p>
        </p:txBody>
      </p:sp>
      <p:sp>
        <p:nvSpPr>
          <p:cNvPr id="3" name="Content Placeholder 2">
            <a:extLst>
              <a:ext uri="{FF2B5EF4-FFF2-40B4-BE49-F238E27FC236}">
                <a16:creationId xmlns:a16="http://schemas.microsoft.com/office/drawing/2014/main" id="{5AFFDFE1-508B-4018-B957-427D29A9E53B}"/>
              </a:ext>
            </a:extLst>
          </p:cNvPr>
          <p:cNvSpPr>
            <a:spLocks noGrp="1"/>
          </p:cNvSpPr>
          <p:nvPr>
            <p:ph idx="1"/>
          </p:nvPr>
        </p:nvSpPr>
        <p:spPr>
          <a:xfrm>
            <a:off x="921327" y="2592243"/>
            <a:ext cx="6477000" cy="2460048"/>
          </a:xfrm>
        </p:spPr>
        <p:txBody>
          <a:bodyPr/>
          <a:lstStyle/>
          <a:p>
            <a:endParaRPr lang="en-AU" dirty="0"/>
          </a:p>
          <a:p>
            <a:endParaRPr lang="en-AU" dirty="0"/>
          </a:p>
        </p:txBody>
      </p:sp>
      <p:pic>
        <p:nvPicPr>
          <p:cNvPr id="5" name="Picture 4">
            <a:extLst>
              <a:ext uri="{FF2B5EF4-FFF2-40B4-BE49-F238E27FC236}">
                <a16:creationId xmlns:a16="http://schemas.microsoft.com/office/drawing/2014/main" id="{E456F5B9-7F4A-4AAF-91B8-0A4B9493E381}"/>
              </a:ext>
            </a:extLst>
          </p:cNvPr>
          <p:cNvPicPr>
            <a:picLocks noChangeAspect="1"/>
          </p:cNvPicPr>
          <p:nvPr/>
        </p:nvPicPr>
        <p:blipFill>
          <a:blip r:embed="rId2"/>
          <a:stretch>
            <a:fillRect/>
          </a:stretch>
        </p:blipFill>
        <p:spPr>
          <a:xfrm>
            <a:off x="8288211" y="3643309"/>
            <a:ext cx="3372931" cy="3132000"/>
          </a:xfrm>
          <a:prstGeom prst="rect">
            <a:avLst/>
          </a:prstGeom>
        </p:spPr>
      </p:pic>
    </p:spTree>
    <p:extLst>
      <p:ext uri="{BB962C8B-B14F-4D97-AF65-F5344CB8AC3E}">
        <p14:creationId xmlns:p14="http://schemas.microsoft.com/office/powerpoint/2010/main" val="129546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D9DB5-F3FE-4EAF-9483-1EA438C84D6D}"/>
              </a:ext>
            </a:extLst>
          </p:cNvPr>
          <p:cNvSpPr>
            <a:spLocks noGrp="1"/>
          </p:cNvSpPr>
          <p:nvPr>
            <p:ph type="title"/>
          </p:nvPr>
        </p:nvSpPr>
        <p:spPr/>
        <p:txBody>
          <a:bodyPr/>
          <a:lstStyle/>
          <a:p>
            <a:r>
              <a:rPr lang="en-AU" dirty="0"/>
              <a:t>And Baron Lyon de Symons</a:t>
            </a:r>
          </a:p>
        </p:txBody>
      </p:sp>
      <p:sp>
        <p:nvSpPr>
          <p:cNvPr id="3" name="Content Placeholder 2">
            <a:extLst>
              <a:ext uri="{FF2B5EF4-FFF2-40B4-BE49-F238E27FC236}">
                <a16:creationId xmlns:a16="http://schemas.microsoft.com/office/drawing/2014/main" id="{5AFFDFE1-508B-4018-B957-427D29A9E53B}"/>
              </a:ext>
            </a:extLst>
          </p:cNvPr>
          <p:cNvSpPr>
            <a:spLocks noGrp="1"/>
          </p:cNvSpPr>
          <p:nvPr>
            <p:ph idx="1"/>
          </p:nvPr>
        </p:nvSpPr>
        <p:spPr>
          <a:xfrm>
            <a:off x="921327" y="2592243"/>
            <a:ext cx="6477000" cy="2460048"/>
          </a:xfrm>
        </p:spPr>
        <p:txBody>
          <a:bodyPr/>
          <a:lstStyle/>
          <a:p>
            <a:pPr marL="0" indent="0" algn="ctr">
              <a:buNone/>
            </a:pPr>
            <a:endParaRPr lang="en-AU" dirty="0"/>
          </a:p>
          <a:p>
            <a:endParaRPr lang="en-AU" dirty="0"/>
          </a:p>
          <a:p>
            <a:endParaRPr lang="en-AU" dirty="0"/>
          </a:p>
        </p:txBody>
      </p:sp>
      <p:pic>
        <p:nvPicPr>
          <p:cNvPr id="9" name="Picture 8">
            <a:extLst>
              <a:ext uri="{FF2B5EF4-FFF2-40B4-BE49-F238E27FC236}">
                <a16:creationId xmlns:a16="http://schemas.microsoft.com/office/drawing/2014/main" id="{2482BE28-A537-4216-B079-11017AF543DA}"/>
              </a:ext>
            </a:extLst>
          </p:cNvPr>
          <p:cNvPicPr>
            <a:picLocks noChangeAspect="1"/>
          </p:cNvPicPr>
          <p:nvPr/>
        </p:nvPicPr>
        <p:blipFill>
          <a:blip r:embed="rId2"/>
          <a:stretch>
            <a:fillRect/>
          </a:stretch>
        </p:blipFill>
        <p:spPr>
          <a:xfrm>
            <a:off x="8331633" y="485775"/>
            <a:ext cx="3324225" cy="6372225"/>
          </a:xfrm>
          <a:prstGeom prst="rect">
            <a:avLst/>
          </a:prstGeom>
        </p:spPr>
      </p:pic>
    </p:spTree>
    <p:extLst>
      <p:ext uri="{BB962C8B-B14F-4D97-AF65-F5344CB8AC3E}">
        <p14:creationId xmlns:p14="http://schemas.microsoft.com/office/powerpoint/2010/main" val="3924859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CBF3D-F596-4725-909F-19286AB32B76}"/>
              </a:ext>
            </a:extLst>
          </p:cNvPr>
          <p:cNvSpPr>
            <a:spLocks noGrp="1"/>
          </p:cNvSpPr>
          <p:nvPr>
            <p:ph type="title"/>
          </p:nvPr>
        </p:nvSpPr>
        <p:spPr/>
        <p:txBody>
          <a:bodyPr>
            <a:normAutofit/>
          </a:bodyPr>
          <a:lstStyle/>
          <a:p>
            <a:r>
              <a:rPr lang="en-AU" dirty="0"/>
              <a:t>Barrow genealogy basics:</a:t>
            </a:r>
            <a:endParaRPr lang="en-AU"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95907F46-FBCB-4697-8E42-1658C700B2CC}"/>
              </a:ext>
            </a:extLst>
          </p:cNvPr>
          <p:cNvSpPr>
            <a:spLocks noGrp="1"/>
          </p:cNvSpPr>
          <p:nvPr>
            <p:ph idx="1"/>
          </p:nvPr>
        </p:nvSpPr>
        <p:spPr>
          <a:xfrm>
            <a:off x="469084" y="1943071"/>
            <a:ext cx="8010236" cy="4351338"/>
          </a:xfrm>
        </p:spPr>
        <p:txBody>
          <a:bodyPr>
            <a:normAutofit/>
          </a:bodyPr>
          <a:lstStyle/>
          <a:p>
            <a:pPr marL="0" indent="0">
              <a:buNone/>
            </a:pPr>
            <a:r>
              <a:rPr lang="en-AU" dirty="0"/>
              <a:t>The court Jew Simon Michael </a:t>
            </a:r>
            <a:r>
              <a:rPr lang="en-AU" dirty="0" err="1"/>
              <a:t>Pressburg</a:t>
            </a:r>
            <a:r>
              <a:rPr lang="en-AU" dirty="0"/>
              <a:t> 1656-1719? is well known (see Selma Stern) </a:t>
            </a:r>
          </a:p>
          <a:p>
            <a:pPr lvl="1"/>
            <a:r>
              <a:rPr lang="en-AU" dirty="0"/>
              <a:t>influential financier as was his son Samuel</a:t>
            </a:r>
          </a:p>
          <a:p>
            <a:pPr lvl="1"/>
            <a:r>
              <a:rPr lang="en-AU" dirty="0"/>
              <a:t>connected to many other European court Jews</a:t>
            </a:r>
          </a:p>
          <a:p>
            <a:pPr lvl="1"/>
            <a:r>
              <a:rPr lang="en-AU" dirty="0"/>
              <a:t>ancestor of Randy Schoenberg see geni.com</a:t>
            </a:r>
          </a:p>
          <a:p>
            <a:pPr lvl="1"/>
            <a:r>
              <a:rPr lang="en-AU" dirty="0"/>
              <a:t>ancestor of many other eminent European Jews</a:t>
            </a:r>
          </a:p>
          <a:p>
            <a:pPr lvl="1"/>
            <a:r>
              <a:rPr lang="en-AU" dirty="0"/>
              <a:t>and the Australian philosopher Peter Singer</a:t>
            </a:r>
          </a:p>
          <a:p>
            <a:pPr marL="0" indent="0">
              <a:buNone/>
            </a:pPr>
            <a:r>
              <a:rPr lang="en-AU" dirty="0"/>
              <a:t>My 4*GGF was his grandson Baron Lyon de Symons – a celebrity jeweller</a:t>
            </a:r>
          </a:p>
          <a:p>
            <a:endParaRPr lang="en-AU" dirty="0"/>
          </a:p>
          <a:p>
            <a:pPr lvl="1"/>
            <a:endParaRPr lang="en-AU" dirty="0"/>
          </a:p>
        </p:txBody>
      </p:sp>
      <p:pic>
        <p:nvPicPr>
          <p:cNvPr id="7" name="Picture 6">
            <a:extLst>
              <a:ext uri="{FF2B5EF4-FFF2-40B4-BE49-F238E27FC236}">
                <a16:creationId xmlns:a16="http://schemas.microsoft.com/office/drawing/2014/main" id="{074747B3-E966-42A1-B664-E058C25F3BFE}"/>
              </a:ext>
            </a:extLst>
          </p:cNvPr>
          <p:cNvPicPr>
            <a:picLocks noChangeAspect="1"/>
          </p:cNvPicPr>
          <p:nvPr/>
        </p:nvPicPr>
        <p:blipFill>
          <a:blip r:embed="rId2"/>
          <a:stretch>
            <a:fillRect/>
          </a:stretch>
        </p:blipFill>
        <p:spPr>
          <a:xfrm>
            <a:off x="8331633" y="485775"/>
            <a:ext cx="3324225" cy="6372225"/>
          </a:xfrm>
          <a:prstGeom prst="rect">
            <a:avLst/>
          </a:prstGeom>
        </p:spPr>
      </p:pic>
      <p:cxnSp>
        <p:nvCxnSpPr>
          <p:cNvPr id="8" name="Straight Arrow Connector 7">
            <a:extLst>
              <a:ext uri="{FF2B5EF4-FFF2-40B4-BE49-F238E27FC236}">
                <a16:creationId xmlns:a16="http://schemas.microsoft.com/office/drawing/2014/main" id="{66DBBA81-A032-4744-B2ED-037099EEA046}"/>
              </a:ext>
            </a:extLst>
          </p:cNvPr>
          <p:cNvCxnSpPr>
            <a:cxnSpLocks/>
          </p:cNvCxnSpPr>
          <p:nvPr/>
        </p:nvCxnSpPr>
        <p:spPr>
          <a:xfrm flipV="1">
            <a:off x="6687127" y="1690688"/>
            <a:ext cx="2013528" cy="1172586"/>
          </a:xfrm>
          <a:prstGeom prst="straightConnector1">
            <a:avLst/>
          </a:prstGeom>
          <a:ln w="412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80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CBF3D-F596-4725-909F-19286AB32B76}"/>
              </a:ext>
            </a:extLst>
          </p:cNvPr>
          <p:cNvSpPr>
            <a:spLocks noGrp="1"/>
          </p:cNvSpPr>
          <p:nvPr>
            <p:ph type="title"/>
          </p:nvPr>
        </p:nvSpPr>
        <p:spPr/>
        <p:txBody>
          <a:bodyPr>
            <a:normAutofit/>
          </a:bodyPr>
          <a:lstStyle/>
          <a:p>
            <a:r>
              <a:rPr lang="en-AU" dirty="0" err="1"/>
              <a:t>Pressburgs</a:t>
            </a:r>
            <a:endParaRPr lang="en-AU"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95907F46-FBCB-4697-8E42-1658C700B2CC}"/>
              </a:ext>
            </a:extLst>
          </p:cNvPr>
          <p:cNvSpPr>
            <a:spLocks noGrp="1"/>
          </p:cNvSpPr>
          <p:nvPr>
            <p:ph idx="1"/>
          </p:nvPr>
        </p:nvSpPr>
        <p:spPr>
          <a:xfrm>
            <a:off x="469084" y="1943071"/>
            <a:ext cx="8010236" cy="4351338"/>
          </a:xfrm>
        </p:spPr>
        <p:txBody>
          <a:bodyPr>
            <a:normAutofit/>
          </a:bodyPr>
          <a:lstStyle/>
          <a:p>
            <a:pPr marL="0" indent="0">
              <a:buNone/>
            </a:pPr>
            <a:r>
              <a:rPr lang="en-AU" dirty="0"/>
              <a:t>The court Jew Simon Michael </a:t>
            </a:r>
            <a:r>
              <a:rPr lang="en-AU" dirty="0" err="1"/>
              <a:t>Pressburg</a:t>
            </a:r>
            <a:r>
              <a:rPr lang="en-AU" dirty="0"/>
              <a:t> 1656-1719? is well known (see Selma Stern) </a:t>
            </a:r>
          </a:p>
          <a:p>
            <a:pPr lvl="1"/>
            <a:r>
              <a:rPr lang="en-AU" dirty="0"/>
              <a:t>influential financier as was his son Samuel</a:t>
            </a:r>
          </a:p>
          <a:p>
            <a:pPr lvl="1"/>
            <a:r>
              <a:rPr lang="en-AU" dirty="0"/>
              <a:t>connected to many other European court Jews</a:t>
            </a:r>
          </a:p>
          <a:p>
            <a:pPr lvl="1"/>
            <a:r>
              <a:rPr lang="en-AU" dirty="0"/>
              <a:t>ancestor of Randy Schoenberg see geni.com</a:t>
            </a:r>
          </a:p>
          <a:p>
            <a:pPr lvl="1"/>
            <a:r>
              <a:rPr lang="en-AU" dirty="0"/>
              <a:t>ancestor of many other eminent European Jews</a:t>
            </a:r>
          </a:p>
          <a:p>
            <a:pPr lvl="1"/>
            <a:r>
              <a:rPr lang="en-AU" dirty="0"/>
              <a:t>and the Australian philosopher Peter Singer</a:t>
            </a:r>
          </a:p>
          <a:p>
            <a:pPr marL="0" indent="0">
              <a:buNone/>
            </a:pPr>
            <a:r>
              <a:rPr lang="en-AU" dirty="0"/>
              <a:t>My 4*GGF was his grandson Baron Lyon de Symons – a celebrity jeweller</a:t>
            </a:r>
          </a:p>
          <a:p>
            <a:endParaRPr lang="en-AU" dirty="0"/>
          </a:p>
          <a:p>
            <a:pPr lvl="1"/>
            <a:endParaRPr lang="en-AU" dirty="0"/>
          </a:p>
        </p:txBody>
      </p:sp>
      <p:pic>
        <p:nvPicPr>
          <p:cNvPr id="5" name="Picture 4">
            <a:extLst>
              <a:ext uri="{FF2B5EF4-FFF2-40B4-BE49-F238E27FC236}">
                <a16:creationId xmlns:a16="http://schemas.microsoft.com/office/drawing/2014/main" id="{EC11D348-A74B-4DEC-A9E6-A067ED4A32C6}"/>
              </a:ext>
            </a:extLst>
          </p:cNvPr>
          <p:cNvPicPr>
            <a:picLocks noChangeAspect="1"/>
          </p:cNvPicPr>
          <p:nvPr/>
        </p:nvPicPr>
        <p:blipFill>
          <a:blip r:embed="rId2"/>
          <a:stretch>
            <a:fillRect/>
          </a:stretch>
        </p:blipFill>
        <p:spPr>
          <a:xfrm>
            <a:off x="9578121" y="3913005"/>
            <a:ext cx="2260993" cy="2628000"/>
          </a:xfrm>
          <a:prstGeom prst="rect">
            <a:avLst/>
          </a:prstGeom>
        </p:spPr>
      </p:pic>
      <p:cxnSp>
        <p:nvCxnSpPr>
          <p:cNvPr id="6" name="Straight Arrow Connector 5">
            <a:extLst>
              <a:ext uri="{FF2B5EF4-FFF2-40B4-BE49-F238E27FC236}">
                <a16:creationId xmlns:a16="http://schemas.microsoft.com/office/drawing/2014/main" id="{0FCB1086-8116-4BC1-AD7D-898F86F35BDC}"/>
              </a:ext>
            </a:extLst>
          </p:cNvPr>
          <p:cNvCxnSpPr/>
          <p:nvPr/>
        </p:nvCxnSpPr>
        <p:spPr>
          <a:xfrm>
            <a:off x="8245712" y="5028902"/>
            <a:ext cx="1719743" cy="0"/>
          </a:xfrm>
          <a:prstGeom prst="straightConnector1">
            <a:avLst/>
          </a:prstGeom>
          <a:ln w="412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2893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CBF3D-F596-4725-909F-19286AB32B76}"/>
              </a:ext>
            </a:extLst>
          </p:cNvPr>
          <p:cNvSpPr>
            <a:spLocks noGrp="1"/>
          </p:cNvSpPr>
          <p:nvPr>
            <p:ph type="title"/>
          </p:nvPr>
        </p:nvSpPr>
        <p:spPr/>
        <p:txBody>
          <a:bodyPr>
            <a:noAutofit/>
          </a:bodyPr>
          <a:lstStyle/>
          <a:p>
            <a:pPr algn="ctr"/>
            <a:r>
              <a:rPr lang="en-AU" dirty="0"/>
              <a:t>Debunking the Barrow Legends </a:t>
            </a:r>
            <a:br>
              <a:rPr lang="en-AU" dirty="0"/>
            </a:br>
            <a:endParaRPr lang="en-AU"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95907F46-FBCB-4697-8E42-1658C700B2CC}"/>
              </a:ext>
            </a:extLst>
          </p:cNvPr>
          <p:cNvSpPr>
            <a:spLocks noGrp="1"/>
          </p:cNvSpPr>
          <p:nvPr>
            <p:ph idx="1"/>
          </p:nvPr>
        </p:nvSpPr>
        <p:spPr/>
        <p:txBody>
          <a:bodyPr>
            <a:normAutofit/>
          </a:bodyPr>
          <a:lstStyle/>
          <a:p>
            <a:pPr lvl="1"/>
            <a:r>
              <a:rPr lang="en-AU" dirty="0"/>
              <a:t>From Barrow family tree</a:t>
            </a:r>
          </a:p>
          <a:p>
            <a:pPr lvl="2"/>
            <a:r>
              <a:rPr lang="en-AU" dirty="0"/>
              <a:t>Barrow descent from Moses Baruch </a:t>
            </a:r>
            <a:r>
              <a:rPr lang="en-AU" dirty="0" err="1"/>
              <a:t>Lousada</a:t>
            </a:r>
            <a:r>
              <a:rPr lang="en-AU" dirty="0"/>
              <a:t> of London</a:t>
            </a:r>
          </a:p>
          <a:p>
            <a:pPr lvl="2"/>
            <a:r>
              <a:rPr lang="en-AU" dirty="0"/>
              <a:t>but Moses died 1699 whereas Simon Barrow of Barbados was born in 1709! Oops!</a:t>
            </a:r>
          </a:p>
          <a:p>
            <a:pPr lvl="1"/>
            <a:r>
              <a:rPr lang="en-AU" dirty="0"/>
              <a:t>Literature equates Barrows and Baruch </a:t>
            </a:r>
            <a:r>
              <a:rPr lang="en-AU" dirty="0" err="1"/>
              <a:t>Lousadas</a:t>
            </a:r>
            <a:r>
              <a:rPr lang="en-AU" dirty="0"/>
              <a:t> (A M </a:t>
            </a:r>
            <a:r>
              <a:rPr lang="en-AU" dirty="0" err="1"/>
              <a:t>Hyamson</a:t>
            </a:r>
            <a:r>
              <a:rPr lang="en-AU" dirty="0"/>
              <a:t>) but Barrow name does not imply a link with Baruch </a:t>
            </a:r>
            <a:r>
              <a:rPr lang="en-AU" dirty="0" err="1"/>
              <a:t>Lousadas</a:t>
            </a:r>
            <a:endParaRPr lang="en-AU" dirty="0"/>
          </a:p>
          <a:p>
            <a:pPr lvl="2"/>
            <a:r>
              <a:rPr lang="en-AU" dirty="0"/>
              <a:t>Barbados graves show Simon Barrow of Barbados = Simon bar Baruch an </a:t>
            </a:r>
            <a:r>
              <a:rPr lang="en-AU" dirty="0" err="1"/>
              <a:t>Ashkenasi</a:t>
            </a:r>
            <a:r>
              <a:rPr lang="en-AU" dirty="0"/>
              <a:t> name while the Sephardi Baruch </a:t>
            </a:r>
            <a:r>
              <a:rPr lang="en-AU" dirty="0" err="1"/>
              <a:t>Lousada</a:t>
            </a:r>
            <a:r>
              <a:rPr lang="en-AU" dirty="0"/>
              <a:t> name appeared in Livorno in 1640 </a:t>
            </a:r>
          </a:p>
          <a:p>
            <a:pPr lvl="2"/>
            <a:r>
              <a:rPr lang="en-AU" dirty="0"/>
              <a:t>Error is understandable as Moses Baruch </a:t>
            </a:r>
            <a:r>
              <a:rPr lang="en-AU" dirty="0" err="1"/>
              <a:t>Lousada</a:t>
            </a:r>
            <a:r>
              <a:rPr lang="en-AU" dirty="0"/>
              <a:t> sometimes used the name Moses Barrow</a:t>
            </a:r>
          </a:p>
          <a:p>
            <a:pPr lvl="1"/>
            <a:r>
              <a:rPr lang="en-AU" dirty="0"/>
              <a:t>Simon Barrow of Bath was special envoy to court of Vienna for the Prince Regent (who became George 4)</a:t>
            </a:r>
          </a:p>
          <a:p>
            <a:pPr lvl="2"/>
            <a:r>
              <a:rPr lang="en-AU" dirty="0"/>
              <a:t>at the minimum this shows father-in-law Baron Lyon de Symons retained Vienna links</a:t>
            </a:r>
          </a:p>
          <a:p>
            <a:pPr lvl="1"/>
            <a:endParaRPr lang="en-AU" dirty="0"/>
          </a:p>
          <a:p>
            <a:pPr marL="914400" lvl="2" indent="0">
              <a:buNone/>
            </a:pPr>
            <a:endParaRPr lang="en-AU" b="1" dirty="0"/>
          </a:p>
          <a:p>
            <a:pPr lvl="1"/>
            <a:endParaRPr lang="en-AU" dirty="0"/>
          </a:p>
        </p:txBody>
      </p:sp>
    </p:spTree>
    <p:extLst>
      <p:ext uri="{BB962C8B-B14F-4D97-AF65-F5344CB8AC3E}">
        <p14:creationId xmlns:p14="http://schemas.microsoft.com/office/powerpoint/2010/main" val="360159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CBF3D-F596-4725-909F-19286AB32B76}"/>
              </a:ext>
            </a:extLst>
          </p:cNvPr>
          <p:cNvSpPr>
            <a:spLocks noGrp="1"/>
          </p:cNvSpPr>
          <p:nvPr>
            <p:ph type="title"/>
          </p:nvPr>
        </p:nvSpPr>
        <p:spPr/>
        <p:txBody>
          <a:bodyPr>
            <a:normAutofit/>
          </a:bodyPr>
          <a:lstStyle/>
          <a:p>
            <a:pPr algn="ctr"/>
            <a:r>
              <a:rPr lang="en-AU" dirty="0"/>
              <a:t>Baruch </a:t>
            </a:r>
            <a:r>
              <a:rPr lang="en-AU" dirty="0" err="1"/>
              <a:t>Lousada</a:t>
            </a:r>
            <a:r>
              <a:rPr lang="en-AU" dirty="0"/>
              <a:t> marriages with the Barrows</a:t>
            </a:r>
            <a:endParaRPr lang="en-AU"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95907F46-FBCB-4697-8E42-1658C700B2CC}"/>
              </a:ext>
            </a:extLst>
          </p:cNvPr>
          <p:cNvSpPr>
            <a:spLocks noGrp="1"/>
          </p:cNvSpPr>
          <p:nvPr>
            <p:ph idx="1"/>
          </p:nvPr>
        </p:nvSpPr>
        <p:spPr/>
        <p:txBody>
          <a:bodyPr>
            <a:normAutofit/>
          </a:bodyPr>
          <a:lstStyle/>
          <a:p>
            <a:pPr lvl="1"/>
            <a:endParaRPr lang="en-AU" dirty="0"/>
          </a:p>
          <a:p>
            <a:pPr marL="457200" lvl="1" indent="0">
              <a:buNone/>
            </a:pPr>
            <a:r>
              <a:rPr lang="en-AU" dirty="0"/>
              <a:t>In Barbados the Barrows developed marriage links via the </a:t>
            </a:r>
            <a:r>
              <a:rPr lang="en-AU" dirty="0" err="1"/>
              <a:t>Massiah</a:t>
            </a:r>
            <a:r>
              <a:rPr lang="en-AU" dirty="0"/>
              <a:t> family with the remnant Baruch </a:t>
            </a:r>
            <a:r>
              <a:rPr lang="en-AU" dirty="0" err="1"/>
              <a:t>Lousadas</a:t>
            </a:r>
            <a:r>
              <a:rPr lang="en-AU" dirty="0"/>
              <a:t>, leading to</a:t>
            </a:r>
          </a:p>
          <a:p>
            <a:pPr lvl="2"/>
            <a:r>
              <a:rPr lang="en-AU" dirty="0"/>
              <a:t>London business association between 4GGFs – Jacob Barrow 1752-98 from Barbados and Isaac Baruch </a:t>
            </a:r>
            <a:r>
              <a:rPr lang="en-AU" dirty="0" err="1"/>
              <a:t>Lousada</a:t>
            </a:r>
            <a:r>
              <a:rPr lang="en-AU" dirty="0"/>
              <a:t> 1748-1831</a:t>
            </a:r>
          </a:p>
          <a:p>
            <a:pPr lvl="2"/>
            <a:r>
              <a:rPr lang="en-AU" dirty="0"/>
              <a:t>1806 London marriage between 3GGF Moses Baruch </a:t>
            </a:r>
            <a:r>
              <a:rPr lang="en-AU" dirty="0" err="1"/>
              <a:t>Lousada</a:t>
            </a:r>
            <a:r>
              <a:rPr lang="en-AU" dirty="0"/>
              <a:t> 1780-1826 and Bella Barrow </a:t>
            </a:r>
          </a:p>
          <a:p>
            <a:pPr lvl="2"/>
            <a:r>
              <a:rPr lang="en-AU" dirty="0"/>
              <a:t>1832 London marriage between 2GGF Jacob aka John Baruch </a:t>
            </a:r>
            <a:r>
              <a:rPr lang="en-AU" dirty="0" err="1"/>
              <a:t>Lousada</a:t>
            </a:r>
            <a:r>
              <a:rPr lang="en-AU" dirty="0"/>
              <a:t> 1809-1890 and his 1</a:t>
            </a:r>
            <a:r>
              <a:rPr lang="en-AU" baseline="30000" dirty="0"/>
              <a:t>st</a:t>
            </a:r>
            <a:r>
              <a:rPr lang="en-AU" dirty="0"/>
              <a:t> cousin Jael aka </a:t>
            </a:r>
            <a:r>
              <a:rPr lang="en-AU" dirty="0" err="1"/>
              <a:t>Tryphena</a:t>
            </a:r>
            <a:r>
              <a:rPr lang="en-AU" dirty="0"/>
              <a:t> Barrow</a:t>
            </a:r>
          </a:p>
          <a:p>
            <a:pPr marL="457200" lvl="1" indent="0">
              <a:buNone/>
            </a:pPr>
            <a:endParaRPr lang="en-AU" dirty="0"/>
          </a:p>
        </p:txBody>
      </p:sp>
    </p:spTree>
    <p:extLst>
      <p:ext uri="{BB962C8B-B14F-4D97-AF65-F5344CB8AC3E}">
        <p14:creationId xmlns:p14="http://schemas.microsoft.com/office/powerpoint/2010/main" val="4131354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0A43E-63FF-4C28-B9FA-10E043C19308}"/>
              </a:ext>
            </a:extLst>
          </p:cNvPr>
          <p:cNvSpPr>
            <a:spLocks noGrp="1"/>
          </p:cNvSpPr>
          <p:nvPr>
            <p:ph type="title"/>
          </p:nvPr>
        </p:nvSpPr>
        <p:spPr/>
        <p:txBody>
          <a:bodyPr/>
          <a:lstStyle/>
          <a:p>
            <a:r>
              <a:rPr lang="en-AU" dirty="0" err="1"/>
              <a:t>Lousada</a:t>
            </a:r>
            <a:r>
              <a:rPr lang="en-AU" dirty="0"/>
              <a:t> forenames among the Barrows</a:t>
            </a:r>
          </a:p>
        </p:txBody>
      </p:sp>
      <p:sp>
        <p:nvSpPr>
          <p:cNvPr id="3" name="Content Placeholder 2">
            <a:extLst>
              <a:ext uri="{FF2B5EF4-FFF2-40B4-BE49-F238E27FC236}">
                <a16:creationId xmlns:a16="http://schemas.microsoft.com/office/drawing/2014/main" id="{853EBECE-BCAF-4BFC-BBDC-C2011D5EC38F}"/>
              </a:ext>
            </a:extLst>
          </p:cNvPr>
          <p:cNvSpPr>
            <a:spLocks noGrp="1"/>
          </p:cNvSpPr>
          <p:nvPr>
            <p:ph idx="1"/>
          </p:nvPr>
        </p:nvSpPr>
        <p:spPr/>
        <p:txBody>
          <a:bodyPr>
            <a:normAutofit lnSpcReduction="10000"/>
          </a:bodyPr>
          <a:lstStyle/>
          <a:p>
            <a:r>
              <a:rPr lang="en-AU" dirty="0"/>
              <a:t>Major General </a:t>
            </a:r>
            <a:r>
              <a:rPr lang="en-AU" dirty="0" err="1"/>
              <a:t>Lousada</a:t>
            </a:r>
            <a:r>
              <a:rPr lang="en-AU" dirty="0"/>
              <a:t> Barrow #225 1816-77 (pictured before)</a:t>
            </a:r>
          </a:p>
          <a:p>
            <a:r>
              <a:rPr lang="en-AU" dirty="0"/>
              <a:t>Charles </a:t>
            </a:r>
            <a:r>
              <a:rPr lang="en-AU" dirty="0" err="1"/>
              <a:t>Lousada</a:t>
            </a:r>
            <a:r>
              <a:rPr lang="en-AU" dirty="0"/>
              <a:t> </a:t>
            </a:r>
            <a:r>
              <a:rPr lang="en-AU" dirty="0" err="1"/>
              <a:t>Thesiger</a:t>
            </a:r>
            <a:r>
              <a:rPr lang="en-AU" dirty="0"/>
              <a:t> Barrow #325 1852-92</a:t>
            </a:r>
          </a:p>
          <a:p>
            <a:r>
              <a:rPr lang="en-AU" dirty="0"/>
              <a:t>Reginald </a:t>
            </a:r>
            <a:r>
              <a:rPr lang="en-AU" dirty="0" err="1"/>
              <a:t>Lousada</a:t>
            </a:r>
            <a:r>
              <a:rPr lang="en-AU" dirty="0"/>
              <a:t> Barrow #360 1889-1967</a:t>
            </a:r>
          </a:p>
          <a:p>
            <a:r>
              <a:rPr lang="en-AU" dirty="0"/>
              <a:t>Captain Hugh </a:t>
            </a:r>
            <a:r>
              <a:rPr lang="en-AU" dirty="0" err="1"/>
              <a:t>Lousada</a:t>
            </a:r>
            <a:r>
              <a:rPr lang="en-AU" dirty="0"/>
              <a:t> Barrow #301 1861-91</a:t>
            </a:r>
          </a:p>
          <a:p>
            <a:pPr marL="0" indent="0">
              <a:buNone/>
            </a:pPr>
            <a:r>
              <a:rPr lang="en-AU" dirty="0"/>
              <a:t>------------------------</a:t>
            </a:r>
          </a:p>
          <a:p>
            <a:r>
              <a:rPr lang="en-AU" dirty="0"/>
              <a:t>all after 1</a:t>
            </a:r>
            <a:r>
              <a:rPr lang="en-AU" baseline="30000" dirty="0"/>
              <a:t>st</a:t>
            </a:r>
            <a:r>
              <a:rPr lang="en-AU" dirty="0"/>
              <a:t> Baruch </a:t>
            </a:r>
            <a:r>
              <a:rPr lang="en-AU" dirty="0" err="1"/>
              <a:t>Lousada</a:t>
            </a:r>
            <a:r>
              <a:rPr lang="en-AU" dirty="0"/>
              <a:t> marriage in 1806</a:t>
            </a:r>
          </a:p>
          <a:p>
            <a:r>
              <a:rPr lang="en-AU" dirty="0"/>
              <a:t>before </a:t>
            </a:r>
            <a:r>
              <a:rPr lang="en-AU" dirty="0" err="1"/>
              <a:t>Lousada</a:t>
            </a:r>
            <a:r>
              <a:rPr lang="en-AU" dirty="0"/>
              <a:t> Dukes claimed title around 1848</a:t>
            </a:r>
          </a:p>
          <a:p>
            <a:r>
              <a:rPr lang="en-AU" dirty="0"/>
              <a:t>Barrows obtained their own coat of arms</a:t>
            </a:r>
          </a:p>
          <a:p>
            <a:r>
              <a:rPr lang="en-AU" dirty="0"/>
              <a:t>naming </a:t>
            </a:r>
            <a:r>
              <a:rPr lang="en-AU"/>
              <a:t>is weak evidence </a:t>
            </a:r>
            <a:r>
              <a:rPr lang="en-AU" dirty="0"/>
              <a:t>of their Baruch </a:t>
            </a:r>
            <a:r>
              <a:rPr lang="en-AU" dirty="0" err="1"/>
              <a:t>Lousada</a:t>
            </a:r>
            <a:r>
              <a:rPr lang="en-AU" dirty="0"/>
              <a:t> ancestry</a:t>
            </a:r>
          </a:p>
          <a:p>
            <a:pPr marL="2743200" lvl="6" indent="0">
              <a:buNone/>
            </a:pPr>
            <a:endParaRPr lang="en-AU" dirty="0"/>
          </a:p>
          <a:p>
            <a:pPr marL="2743200" lvl="6" indent="0">
              <a:buNone/>
            </a:pPr>
            <a:endParaRPr lang="en-AU" dirty="0"/>
          </a:p>
        </p:txBody>
      </p:sp>
    </p:spTree>
    <p:extLst>
      <p:ext uri="{BB962C8B-B14F-4D97-AF65-F5344CB8AC3E}">
        <p14:creationId xmlns:p14="http://schemas.microsoft.com/office/powerpoint/2010/main" val="1609713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8154D-2291-464A-A4D2-F83385452DEF}"/>
              </a:ext>
            </a:extLst>
          </p:cNvPr>
          <p:cNvSpPr>
            <a:spLocks noGrp="1"/>
          </p:cNvSpPr>
          <p:nvPr>
            <p:ph type="title"/>
          </p:nvPr>
        </p:nvSpPr>
        <p:spPr/>
        <p:txBody>
          <a:bodyPr/>
          <a:lstStyle/>
          <a:p>
            <a:pPr algn="ctr"/>
            <a:r>
              <a:rPr lang="en-AU" dirty="0"/>
              <a:t>Double tragedy in 1826 and 1828</a:t>
            </a:r>
          </a:p>
        </p:txBody>
      </p:sp>
      <p:sp>
        <p:nvSpPr>
          <p:cNvPr id="3" name="Content Placeholder 2">
            <a:extLst>
              <a:ext uri="{FF2B5EF4-FFF2-40B4-BE49-F238E27FC236}">
                <a16:creationId xmlns:a16="http://schemas.microsoft.com/office/drawing/2014/main" id="{77520778-8D67-4EDA-B1C7-5164E75668BF}"/>
              </a:ext>
            </a:extLst>
          </p:cNvPr>
          <p:cNvSpPr>
            <a:spLocks noGrp="1"/>
          </p:cNvSpPr>
          <p:nvPr>
            <p:ph idx="1"/>
          </p:nvPr>
        </p:nvSpPr>
        <p:spPr/>
        <p:txBody>
          <a:bodyPr/>
          <a:lstStyle/>
          <a:p>
            <a:r>
              <a:rPr lang="en-AU" dirty="0"/>
              <a:t>Moses Baruch </a:t>
            </a:r>
            <a:r>
              <a:rPr lang="en-AU" dirty="0" err="1"/>
              <a:t>Lousada</a:t>
            </a:r>
            <a:r>
              <a:rPr lang="en-AU" dirty="0"/>
              <a:t> – depressed - committed suicide </a:t>
            </a:r>
          </a:p>
          <a:p>
            <a:pPr lvl="1"/>
            <a:r>
              <a:rPr lang="en-AU" dirty="0"/>
              <a:t>investments down (plantations not all offloaded)</a:t>
            </a:r>
          </a:p>
          <a:p>
            <a:pPr lvl="1"/>
            <a:r>
              <a:rPr lang="en-AU" dirty="0"/>
              <a:t>1</a:t>
            </a:r>
            <a:r>
              <a:rPr lang="en-AU" baseline="30000" dirty="0"/>
              <a:t>st</a:t>
            </a:r>
            <a:r>
              <a:rPr lang="en-AU" dirty="0"/>
              <a:t> daughter eloped with clerk in his broking firm</a:t>
            </a:r>
          </a:p>
          <a:p>
            <a:pPr lvl="1"/>
            <a:r>
              <a:rPr lang="en-AU" dirty="0"/>
              <a:t>and thus Bella Barrow became a widow in 1826 with 9 children</a:t>
            </a:r>
          </a:p>
          <a:p>
            <a:r>
              <a:rPr lang="en-AU" dirty="0" err="1"/>
              <a:t>Tryphena</a:t>
            </a:r>
            <a:r>
              <a:rPr lang="en-AU" dirty="0"/>
              <a:t> de Symons died in childbirth</a:t>
            </a:r>
          </a:p>
          <a:p>
            <a:pPr lvl="1"/>
            <a:r>
              <a:rPr lang="en-AU" dirty="0"/>
              <a:t> thus Simon Barrow became a widower in 1828 with 13 children</a:t>
            </a:r>
          </a:p>
          <a:p>
            <a:r>
              <a:rPr lang="en-AU" dirty="0"/>
              <a:t>Shortly after death of </a:t>
            </a:r>
            <a:r>
              <a:rPr lang="en-AU" dirty="0" err="1"/>
              <a:t>Tryphena</a:t>
            </a:r>
            <a:r>
              <a:rPr lang="en-AU" dirty="0"/>
              <a:t> de Symons in 1828</a:t>
            </a:r>
          </a:p>
          <a:p>
            <a:pPr lvl="1"/>
            <a:r>
              <a:rPr lang="en-AU" dirty="0"/>
              <a:t>Brother-in-law Samuel de Symons a retired broker married the widow Bella Barrow</a:t>
            </a:r>
          </a:p>
          <a:p>
            <a:pPr lvl="1"/>
            <a:r>
              <a:rPr lang="en-AU" dirty="0"/>
              <a:t>the 22 cousins now had a new family structure</a:t>
            </a:r>
          </a:p>
          <a:p>
            <a:endParaRPr lang="en-AU" dirty="0"/>
          </a:p>
        </p:txBody>
      </p:sp>
    </p:spTree>
    <p:extLst>
      <p:ext uri="{BB962C8B-B14F-4D97-AF65-F5344CB8AC3E}">
        <p14:creationId xmlns:p14="http://schemas.microsoft.com/office/powerpoint/2010/main" val="2861710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9883C-BCA8-4873-9A31-9CADB3399D36}"/>
              </a:ext>
            </a:extLst>
          </p:cNvPr>
          <p:cNvSpPr>
            <a:spLocks noGrp="1"/>
          </p:cNvSpPr>
          <p:nvPr>
            <p:ph type="title"/>
          </p:nvPr>
        </p:nvSpPr>
        <p:spPr/>
        <p:txBody>
          <a:bodyPr/>
          <a:lstStyle/>
          <a:p>
            <a:pPr algn="ctr"/>
            <a:r>
              <a:rPr lang="en-AU" dirty="0"/>
              <a:t>The 22 cousins</a:t>
            </a:r>
          </a:p>
        </p:txBody>
      </p:sp>
      <p:sp>
        <p:nvSpPr>
          <p:cNvPr id="4" name="Content Placeholder 3">
            <a:extLst>
              <a:ext uri="{FF2B5EF4-FFF2-40B4-BE49-F238E27FC236}">
                <a16:creationId xmlns:a16="http://schemas.microsoft.com/office/drawing/2014/main" id="{3302519D-6D87-4B95-BAEA-889D83B0836D}"/>
              </a:ext>
            </a:extLst>
          </p:cNvPr>
          <p:cNvSpPr>
            <a:spLocks noGrp="1"/>
          </p:cNvSpPr>
          <p:nvPr>
            <p:ph idx="1"/>
          </p:nvPr>
        </p:nvSpPr>
        <p:spPr/>
        <p:txBody>
          <a:bodyPr/>
          <a:lstStyle/>
          <a:p>
            <a:pPr marL="0" indent="0">
              <a:buNone/>
            </a:pPr>
            <a:endParaRPr lang="en-AU" dirty="0"/>
          </a:p>
          <a:p>
            <a:pPr marL="0" indent="0">
              <a:buNone/>
            </a:pPr>
            <a:endParaRPr lang="en-AU" dirty="0"/>
          </a:p>
          <a:p>
            <a:pPr marL="0" indent="0">
              <a:buNone/>
            </a:pPr>
            <a:endParaRPr lang="en-AU" b="1" dirty="0"/>
          </a:p>
        </p:txBody>
      </p:sp>
      <p:pic>
        <p:nvPicPr>
          <p:cNvPr id="5" name="Picture 4">
            <a:extLst>
              <a:ext uri="{FF2B5EF4-FFF2-40B4-BE49-F238E27FC236}">
                <a16:creationId xmlns:a16="http://schemas.microsoft.com/office/drawing/2014/main" id="{6A4EB016-A11D-4F53-9DF7-27FF2E16761C}"/>
              </a:ext>
            </a:extLst>
          </p:cNvPr>
          <p:cNvPicPr>
            <a:picLocks noChangeAspect="1"/>
          </p:cNvPicPr>
          <p:nvPr/>
        </p:nvPicPr>
        <p:blipFill>
          <a:blip r:embed="rId2"/>
          <a:stretch>
            <a:fillRect/>
          </a:stretch>
        </p:blipFill>
        <p:spPr>
          <a:xfrm>
            <a:off x="3324225" y="1565130"/>
            <a:ext cx="5543550" cy="5057775"/>
          </a:xfrm>
          <a:prstGeom prst="rect">
            <a:avLst/>
          </a:prstGeom>
        </p:spPr>
      </p:pic>
    </p:spTree>
    <p:extLst>
      <p:ext uri="{BB962C8B-B14F-4D97-AF65-F5344CB8AC3E}">
        <p14:creationId xmlns:p14="http://schemas.microsoft.com/office/powerpoint/2010/main" val="27943874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9883C-BCA8-4873-9A31-9CADB3399D36}"/>
              </a:ext>
            </a:extLst>
          </p:cNvPr>
          <p:cNvSpPr>
            <a:spLocks noGrp="1"/>
          </p:cNvSpPr>
          <p:nvPr>
            <p:ph type="title"/>
          </p:nvPr>
        </p:nvSpPr>
        <p:spPr/>
        <p:txBody>
          <a:bodyPr/>
          <a:lstStyle/>
          <a:p>
            <a:pPr algn="ctr"/>
            <a:r>
              <a:rPr lang="en-AU" dirty="0"/>
              <a:t>…who were grandchildren of Jacob Barrow…</a:t>
            </a:r>
          </a:p>
        </p:txBody>
      </p:sp>
      <p:sp>
        <p:nvSpPr>
          <p:cNvPr id="4" name="Content Placeholder 3">
            <a:extLst>
              <a:ext uri="{FF2B5EF4-FFF2-40B4-BE49-F238E27FC236}">
                <a16:creationId xmlns:a16="http://schemas.microsoft.com/office/drawing/2014/main" id="{3302519D-6D87-4B95-BAEA-889D83B0836D}"/>
              </a:ext>
            </a:extLst>
          </p:cNvPr>
          <p:cNvSpPr>
            <a:spLocks noGrp="1"/>
          </p:cNvSpPr>
          <p:nvPr>
            <p:ph idx="1"/>
          </p:nvPr>
        </p:nvSpPr>
        <p:spPr/>
        <p:txBody>
          <a:bodyPr/>
          <a:lstStyle/>
          <a:p>
            <a:pPr marL="0" indent="0">
              <a:buNone/>
            </a:pPr>
            <a:endParaRPr lang="en-AU" dirty="0"/>
          </a:p>
          <a:p>
            <a:pPr marL="0" indent="0">
              <a:buNone/>
            </a:pPr>
            <a:endParaRPr lang="en-AU" dirty="0"/>
          </a:p>
          <a:p>
            <a:pPr marL="0" indent="0">
              <a:buNone/>
            </a:pPr>
            <a:endParaRPr lang="en-AU" b="1" dirty="0"/>
          </a:p>
        </p:txBody>
      </p:sp>
      <p:pic>
        <p:nvPicPr>
          <p:cNvPr id="9" name="Picture 8">
            <a:extLst>
              <a:ext uri="{FF2B5EF4-FFF2-40B4-BE49-F238E27FC236}">
                <a16:creationId xmlns:a16="http://schemas.microsoft.com/office/drawing/2014/main" id="{BE98313E-81E4-4D25-A279-75A834D33B95}"/>
              </a:ext>
            </a:extLst>
          </p:cNvPr>
          <p:cNvPicPr>
            <a:picLocks noChangeAspect="1"/>
          </p:cNvPicPr>
          <p:nvPr/>
        </p:nvPicPr>
        <p:blipFill>
          <a:blip r:embed="rId2"/>
          <a:stretch>
            <a:fillRect/>
          </a:stretch>
        </p:blipFill>
        <p:spPr>
          <a:xfrm>
            <a:off x="1368000" y="2160000"/>
            <a:ext cx="9312000" cy="2160000"/>
          </a:xfrm>
          <a:prstGeom prst="rect">
            <a:avLst/>
          </a:prstGeom>
        </p:spPr>
      </p:pic>
    </p:spTree>
    <p:extLst>
      <p:ext uri="{BB962C8B-B14F-4D97-AF65-F5344CB8AC3E}">
        <p14:creationId xmlns:p14="http://schemas.microsoft.com/office/powerpoint/2010/main" val="21973616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9883C-BCA8-4873-9A31-9CADB3399D36}"/>
              </a:ext>
            </a:extLst>
          </p:cNvPr>
          <p:cNvSpPr>
            <a:spLocks noGrp="1"/>
          </p:cNvSpPr>
          <p:nvPr>
            <p:ph type="title"/>
          </p:nvPr>
        </p:nvSpPr>
        <p:spPr/>
        <p:txBody>
          <a:bodyPr/>
          <a:lstStyle/>
          <a:p>
            <a:pPr algn="ctr"/>
            <a:r>
              <a:rPr lang="en-AU" dirty="0"/>
              <a:t>…now in newly reconstituted family structure!</a:t>
            </a:r>
          </a:p>
        </p:txBody>
      </p:sp>
      <p:sp>
        <p:nvSpPr>
          <p:cNvPr id="7" name="Content Placeholder 6">
            <a:extLst>
              <a:ext uri="{FF2B5EF4-FFF2-40B4-BE49-F238E27FC236}">
                <a16:creationId xmlns:a16="http://schemas.microsoft.com/office/drawing/2014/main" id="{6801595B-3CF0-4F72-A33D-DF1FE7EABA2E}"/>
              </a:ext>
            </a:extLst>
          </p:cNvPr>
          <p:cNvSpPr>
            <a:spLocks noGrp="1"/>
          </p:cNvSpPr>
          <p:nvPr>
            <p:ph idx="1"/>
          </p:nvPr>
        </p:nvSpPr>
        <p:spPr/>
        <p:txBody>
          <a:bodyPr/>
          <a:lstStyle/>
          <a:p>
            <a:pPr marL="0" indent="0">
              <a:buNone/>
            </a:pPr>
            <a:r>
              <a:rPr lang="en-AU" dirty="0"/>
              <a:t>   </a:t>
            </a:r>
          </a:p>
        </p:txBody>
      </p:sp>
      <p:pic>
        <p:nvPicPr>
          <p:cNvPr id="4" name="Picture 3">
            <a:extLst>
              <a:ext uri="{FF2B5EF4-FFF2-40B4-BE49-F238E27FC236}">
                <a16:creationId xmlns:a16="http://schemas.microsoft.com/office/drawing/2014/main" id="{C5F5B560-0241-4B6C-9D7A-EC1B4D344225}"/>
              </a:ext>
            </a:extLst>
          </p:cNvPr>
          <p:cNvPicPr>
            <a:picLocks noChangeAspect="1"/>
          </p:cNvPicPr>
          <p:nvPr/>
        </p:nvPicPr>
        <p:blipFill>
          <a:blip r:embed="rId2"/>
          <a:stretch>
            <a:fillRect/>
          </a:stretch>
        </p:blipFill>
        <p:spPr>
          <a:xfrm>
            <a:off x="2914650" y="2171700"/>
            <a:ext cx="6362700" cy="2514600"/>
          </a:xfrm>
          <a:prstGeom prst="rect">
            <a:avLst/>
          </a:prstGeom>
        </p:spPr>
      </p:pic>
      <p:sp>
        <p:nvSpPr>
          <p:cNvPr id="5" name="TextBox 4">
            <a:extLst>
              <a:ext uri="{FF2B5EF4-FFF2-40B4-BE49-F238E27FC236}">
                <a16:creationId xmlns:a16="http://schemas.microsoft.com/office/drawing/2014/main" id="{55C32076-1912-4DCB-AA19-775BA6D65154}"/>
              </a:ext>
            </a:extLst>
          </p:cNvPr>
          <p:cNvSpPr txBox="1"/>
          <p:nvPr/>
        </p:nvSpPr>
        <p:spPr>
          <a:xfrm>
            <a:off x="2424108" y="5504872"/>
            <a:ext cx="7764113" cy="923330"/>
          </a:xfrm>
          <a:prstGeom prst="rect">
            <a:avLst/>
          </a:prstGeom>
          <a:noFill/>
        </p:spPr>
        <p:txBody>
          <a:bodyPr wrap="none" rtlCol="0">
            <a:spAutoFit/>
          </a:bodyPr>
          <a:lstStyle/>
          <a:p>
            <a:pPr algn="ctr"/>
            <a:r>
              <a:rPr lang="en-AU" dirty="0"/>
              <a:t>Simon Barrow of Bath converted and pursued political career </a:t>
            </a:r>
          </a:p>
          <a:p>
            <a:pPr algn="ctr"/>
            <a:r>
              <a:rPr lang="en-AU" dirty="0"/>
              <a:t>Samuel and Bella educated and married off children </a:t>
            </a:r>
          </a:p>
          <a:p>
            <a:pPr algn="ctr"/>
            <a:r>
              <a:rPr lang="en-AU" dirty="0"/>
              <a:t>- only one cousin-cousin marriage between the 13 Barrow and 9 </a:t>
            </a:r>
            <a:r>
              <a:rPr lang="en-AU" dirty="0" err="1"/>
              <a:t>Lousada</a:t>
            </a:r>
            <a:r>
              <a:rPr lang="en-AU" dirty="0"/>
              <a:t> cousins</a:t>
            </a:r>
          </a:p>
        </p:txBody>
      </p:sp>
    </p:spTree>
    <p:extLst>
      <p:ext uri="{BB962C8B-B14F-4D97-AF65-F5344CB8AC3E}">
        <p14:creationId xmlns:p14="http://schemas.microsoft.com/office/powerpoint/2010/main" val="1662270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CBF3D-F596-4725-909F-19286AB32B76}"/>
              </a:ext>
            </a:extLst>
          </p:cNvPr>
          <p:cNvSpPr>
            <a:spLocks noGrp="1"/>
          </p:cNvSpPr>
          <p:nvPr>
            <p:ph type="title"/>
          </p:nvPr>
        </p:nvSpPr>
        <p:spPr/>
        <p:txBody>
          <a:bodyPr>
            <a:normAutofit/>
          </a:bodyPr>
          <a:lstStyle/>
          <a:p>
            <a:pPr algn="ctr"/>
            <a:r>
              <a:rPr lang="en-AU" dirty="0"/>
              <a:t>Samuel de Symons rescue highlights importance of </a:t>
            </a:r>
            <a:r>
              <a:rPr lang="en-AU" dirty="0" err="1"/>
              <a:t>Pressburg</a:t>
            </a:r>
            <a:r>
              <a:rPr lang="en-AU" dirty="0"/>
              <a:t> descent </a:t>
            </a:r>
          </a:p>
        </p:txBody>
      </p:sp>
      <p:sp>
        <p:nvSpPr>
          <p:cNvPr id="3" name="Content Placeholder 2">
            <a:extLst>
              <a:ext uri="{FF2B5EF4-FFF2-40B4-BE49-F238E27FC236}">
                <a16:creationId xmlns:a16="http://schemas.microsoft.com/office/drawing/2014/main" id="{95907F46-FBCB-4697-8E42-1658C700B2CC}"/>
              </a:ext>
            </a:extLst>
          </p:cNvPr>
          <p:cNvSpPr>
            <a:spLocks noGrp="1"/>
          </p:cNvSpPr>
          <p:nvPr>
            <p:ph idx="1"/>
          </p:nvPr>
        </p:nvSpPr>
        <p:spPr/>
        <p:txBody>
          <a:bodyPr>
            <a:normAutofit/>
          </a:bodyPr>
          <a:lstStyle/>
          <a:p>
            <a:r>
              <a:rPr lang="en-AU" dirty="0"/>
              <a:t>was the marriage of my 3*GGF Simon Barrow of Bath 1787-1862 to </a:t>
            </a:r>
            <a:r>
              <a:rPr lang="en-AU" dirty="0" err="1"/>
              <a:t>Tryphena</a:t>
            </a:r>
            <a:r>
              <a:rPr lang="en-AU" dirty="0"/>
              <a:t> Esther Lyon de Symons &lt;1793-1828 between </a:t>
            </a:r>
            <a:r>
              <a:rPr lang="en-AU" dirty="0" err="1"/>
              <a:t>Pressburg</a:t>
            </a:r>
            <a:r>
              <a:rPr lang="en-AU" dirty="0"/>
              <a:t> relatives?</a:t>
            </a:r>
          </a:p>
          <a:p>
            <a:r>
              <a:rPr lang="en-AU" dirty="0"/>
              <a:t>that is, are descendants of Simon Barrow of Bath double </a:t>
            </a:r>
            <a:r>
              <a:rPr lang="en-AU" dirty="0" err="1"/>
              <a:t>Pressburg</a:t>
            </a:r>
            <a:r>
              <a:rPr lang="en-AU" dirty="0"/>
              <a:t> descendants but other Barrows are single descendants?</a:t>
            </a:r>
          </a:p>
          <a:p>
            <a:r>
              <a:rPr lang="en-AU" dirty="0"/>
              <a:t>some autosomal DNA evidence of this (suggestive not conclusive)</a:t>
            </a:r>
          </a:p>
          <a:p>
            <a:pPr lvl="1"/>
            <a:r>
              <a:rPr lang="en-AU" dirty="0"/>
              <a:t>Julian Land (double descendant) has 28.1 </a:t>
            </a:r>
            <a:r>
              <a:rPr lang="en-AU" dirty="0" err="1"/>
              <a:t>cM</a:t>
            </a:r>
            <a:r>
              <a:rPr lang="en-AU" dirty="0"/>
              <a:t> match with Randy Schoenberg</a:t>
            </a:r>
          </a:p>
          <a:p>
            <a:pPr lvl="1"/>
            <a:r>
              <a:rPr lang="en-AU" dirty="0"/>
              <a:t>John Griffiths (single descendant) has 16.2 </a:t>
            </a:r>
            <a:r>
              <a:rPr lang="en-AU" dirty="0" err="1"/>
              <a:t>cM</a:t>
            </a:r>
            <a:r>
              <a:rPr lang="en-AU" dirty="0"/>
              <a:t> match with Randy Schoenberg</a:t>
            </a:r>
          </a:p>
          <a:p>
            <a:pPr lvl="1"/>
            <a:r>
              <a:rPr lang="en-AU" dirty="0"/>
              <a:t>I would like to compare Ed Barrow with Randy Schoenberg!</a:t>
            </a:r>
          </a:p>
        </p:txBody>
      </p:sp>
    </p:spTree>
    <p:extLst>
      <p:ext uri="{BB962C8B-B14F-4D97-AF65-F5344CB8AC3E}">
        <p14:creationId xmlns:p14="http://schemas.microsoft.com/office/powerpoint/2010/main" val="84374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660D9-9763-451A-86DF-843C008C03B6}"/>
              </a:ext>
            </a:extLst>
          </p:cNvPr>
          <p:cNvSpPr>
            <a:spLocks noGrp="1"/>
          </p:cNvSpPr>
          <p:nvPr>
            <p:ph type="title"/>
          </p:nvPr>
        </p:nvSpPr>
        <p:spPr/>
        <p:txBody>
          <a:bodyPr/>
          <a:lstStyle/>
          <a:p>
            <a:pPr algn="ctr"/>
            <a:r>
              <a:rPr lang="en-AU" dirty="0"/>
              <a:t>A new observation</a:t>
            </a:r>
          </a:p>
        </p:txBody>
      </p:sp>
      <p:sp>
        <p:nvSpPr>
          <p:cNvPr id="3" name="Content Placeholder 2">
            <a:extLst>
              <a:ext uri="{FF2B5EF4-FFF2-40B4-BE49-F238E27FC236}">
                <a16:creationId xmlns:a16="http://schemas.microsoft.com/office/drawing/2014/main" id="{AF1F5112-25B2-4FB9-8209-35E4DF1D3BBA}"/>
              </a:ext>
            </a:extLst>
          </p:cNvPr>
          <p:cNvSpPr>
            <a:spLocks noGrp="1"/>
          </p:cNvSpPr>
          <p:nvPr>
            <p:ph idx="1"/>
          </p:nvPr>
        </p:nvSpPr>
        <p:spPr/>
        <p:txBody>
          <a:bodyPr>
            <a:normAutofit lnSpcReduction="10000"/>
          </a:bodyPr>
          <a:lstStyle/>
          <a:p>
            <a:r>
              <a:rPr lang="en-AU" dirty="0"/>
              <a:t>The ‘Simon’ name is common to</a:t>
            </a:r>
          </a:p>
          <a:p>
            <a:pPr lvl="1"/>
            <a:r>
              <a:rPr lang="en-AU" dirty="0"/>
              <a:t>Simon Michael </a:t>
            </a:r>
            <a:r>
              <a:rPr lang="en-AU" dirty="0" err="1"/>
              <a:t>Pressburg</a:t>
            </a:r>
            <a:r>
              <a:rPr lang="en-AU" dirty="0"/>
              <a:t> – died after 1719</a:t>
            </a:r>
          </a:p>
          <a:p>
            <a:pPr lvl="1"/>
            <a:r>
              <a:rPr lang="en-AU" dirty="0"/>
              <a:t>Baron Lyon de Symons = Judah bar Samuel bar Simon</a:t>
            </a:r>
          </a:p>
          <a:p>
            <a:pPr lvl="1"/>
            <a:r>
              <a:rPr lang="en-AU" dirty="0"/>
              <a:t>Simon Barrow = Simon bar Baruch of Barbados – born 1709</a:t>
            </a:r>
          </a:p>
          <a:p>
            <a:pPr lvl="1"/>
            <a:r>
              <a:rPr lang="en-AU" dirty="0"/>
              <a:t>His grandson Simon Barrow of Bath</a:t>
            </a:r>
          </a:p>
          <a:p>
            <a:r>
              <a:rPr lang="en-AU" dirty="0"/>
              <a:t>Under </a:t>
            </a:r>
            <a:r>
              <a:rPr lang="en-AU" dirty="0" err="1"/>
              <a:t>Ashkenasi</a:t>
            </a:r>
            <a:r>
              <a:rPr lang="en-AU" dirty="0"/>
              <a:t> naming rules Simon bar Baruch cannot have been a grandson of Simon Michael </a:t>
            </a:r>
            <a:r>
              <a:rPr lang="en-AU" dirty="0" err="1"/>
              <a:t>Pressburg</a:t>
            </a:r>
            <a:endParaRPr lang="en-AU" dirty="0"/>
          </a:p>
          <a:p>
            <a:r>
              <a:rPr lang="en-AU" dirty="0"/>
              <a:t>Suggests Baruch had a Sephardi wife</a:t>
            </a:r>
          </a:p>
          <a:p>
            <a:pPr lvl="1"/>
            <a:r>
              <a:rPr lang="en-AU" dirty="0"/>
              <a:t>Was she a Baruch </a:t>
            </a:r>
            <a:r>
              <a:rPr lang="en-AU" dirty="0" err="1"/>
              <a:t>Lousada</a:t>
            </a:r>
            <a:r>
              <a:rPr lang="en-AU" dirty="0"/>
              <a:t> - no Livorno </a:t>
            </a:r>
            <a:r>
              <a:rPr lang="en-AU" dirty="0" err="1"/>
              <a:t>ketubot</a:t>
            </a:r>
            <a:r>
              <a:rPr lang="en-AU" dirty="0"/>
              <a:t> (perhaps Milan)</a:t>
            </a:r>
          </a:p>
          <a:p>
            <a:pPr lvl="1"/>
            <a:r>
              <a:rPr lang="en-AU" dirty="0"/>
              <a:t>How could a family of Livorno merchants afford to marry a daughter into a wealthy Viennese financial family (Baruch must have run up big debts!)</a:t>
            </a:r>
          </a:p>
          <a:p>
            <a:endParaRPr lang="en-AU" dirty="0"/>
          </a:p>
        </p:txBody>
      </p:sp>
    </p:spTree>
    <p:extLst>
      <p:ext uri="{BB962C8B-B14F-4D97-AF65-F5344CB8AC3E}">
        <p14:creationId xmlns:p14="http://schemas.microsoft.com/office/powerpoint/2010/main" val="268302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9B365-396A-4A36-85D8-3E83F68069E6}"/>
              </a:ext>
            </a:extLst>
          </p:cNvPr>
          <p:cNvSpPr>
            <a:spLocks noGrp="1"/>
          </p:cNvSpPr>
          <p:nvPr>
            <p:ph type="title"/>
          </p:nvPr>
        </p:nvSpPr>
        <p:spPr/>
        <p:txBody>
          <a:bodyPr/>
          <a:lstStyle/>
          <a:p>
            <a:r>
              <a:rPr lang="en-AU" dirty="0" err="1"/>
              <a:t>Pressburg</a:t>
            </a:r>
            <a:r>
              <a:rPr lang="en-AU" dirty="0"/>
              <a:t> descent of the Barrows - starting with this chart</a:t>
            </a:r>
          </a:p>
        </p:txBody>
      </p:sp>
      <p:pic>
        <p:nvPicPr>
          <p:cNvPr id="10" name="Picture 9">
            <a:extLst>
              <a:ext uri="{FF2B5EF4-FFF2-40B4-BE49-F238E27FC236}">
                <a16:creationId xmlns:a16="http://schemas.microsoft.com/office/drawing/2014/main" id="{9782D5FC-92A4-4D79-BC3C-88BA180345B0}"/>
              </a:ext>
            </a:extLst>
          </p:cNvPr>
          <p:cNvPicPr>
            <a:picLocks noChangeAspect="1"/>
          </p:cNvPicPr>
          <p:nvPr/>
        </p:nvPicPr>
        <p:blipFill>
          <a:blip r:embed="rId2"/>
          <a:stretch>
            <a:fillRect/>
          </a:stretch>
        </p:blipFill>
        <p:spPr>
          <a:xfrm>
            <a:off x="6336000" y="2232000"/>
            <a:ext cx="3601233" cy="4140000"/>
          </a:xfrm>
          <a:prstGeom prst="rect">
            <a:avLst/>
          </a:prstGeom>
        </p:spPr>
      </p:pic>
    </p:spTree>
    <p:extLst>
      <p:ext uri="{BB962C8B-B14F-4D97-AF65-F5344CB8AC3E}">
        <p14:creationId xmlns:p14="http://schemas.microsoft.com/office/powerpoint/2010/main" val="1730111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9B365-396A-4A36-85D8-3E83F68069E6}"/>
              </a:ext>
            </a:extLst>
          </p:cNvPr>
          <p:cNvSpPr>
            <a:spLocks noGrp="1"/>
          </p:cNvSpPr>
          <p:nvPr>
            <p:ph type="title"/>
          </p:nvPr>
        </p:nvSpPr>
        <p:spPr>
          <a:xfrm>
            <a:off x="256309" y="307252"/>
            <a:ext cx="4819496" cy="1325563"/>
          </a:xfrm>
        </p:spPr>
        <p:txBody>
          <a:bodyPr/>
          <a:lstStyle/>
          <a:p>
            <a:pPr algn="ctr"/>
            <a:r>
              <a:rPr lang="en-AU" dirty="0"/>
              <a:t>Adding known ancestors</a:t>
            </a:r>
          </a:p>
        </p:txBody>
      </p:sp>
      <p:pic>
        <p:nvPicPr>
          <p:cNvPr id="15" name="Picture 14">
            <a:extLst>
              <a:ext uri="{FF2B5EF4-FFF2-40B4-BE49-F238E27FC236}">
                <a16:creationId xmlns:a16="http://schemas.microsoft.com/office/drawing/2014/main" id="{84161E2A-3C92-4931-837F-00A37923E5EB}"/>
              </a:ext>
            </a:extLst>
          </p:cNvPr>
          <p:cNvPicPr>
            <a:picLocks noChangeAspect="1"/>
          </p:cNvPicPr>
          <p:nvPr/>
        </p:nvPicPr>
        <p:blipFill>
          <a:blip r:embed="rId2"/>
          <a:stretch>
            <a:fillRect/>
          </a:stretch>
        </p:blipFill>
        <p:spPr>
          <a:xfrm>
            <a:off x="5248419" y="2122198"/>
            <a:ext cx="5648325" cy="4257675"/>
          </a:xfrm>
          <a:prstGeom prst="rect">
            <a:avLst/>
          </a:prstGeom>
        </p:spPr>
      </p:pic>
    </p:spTree>
    <p:extLst>
      <p:ext uri="{BB962C8B-B14F-4D97-AF65-F5344CB8AC3E}">
        <p14:creationId xmlns:p14="http://schemas.microsoft.com/office/powerpoint/2010/main" val="298899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AA27703-66D5-4824-8589-86C73589E59A}"/>
              </a:ext>
            </a:extLst>
          </p:cNvPr>
          <p:cNvPicPr>
            <a:picLocks noChangeAspect="1"/>
          </p:cNvPicPr>
          <p:nvPr/>
        </p:nvPicPr>
        <p:blipFill>
          <a:blip r:embed="rId2"/>
          <a:stretch>
            <a:fillRect/>
          </a:stretch>
        </p:blipFill>
        <p:spPr>
          <a:xfrm>
            <a:off x="5148000" y="828000"/>
            <a:ext cx="5800725" cy="5743575"/>
          </a:xfrm>
          <a:prstGeom prst="rect">
            <a:avLst/>
          </a:prstGeom>
        </p:spPr>
      </p:pic>
      <p:sp>
        <p:nvSpPr>
          <p:cNvPr id="11" name="TextBox 10">
            <a:extLst>
              <a:ext uri="{FF2B5EF4-FFF2-40B4-BE49-F238E27FC236}">
                <a16:creationId xmlns:a16="http://schemas.microsoft.com/office/drawing/2014/main" id="{BB945F80-3B44-4A03-9734-65D4F70BCCAC}"/>
              </a:ext>
            </a:extLst>
          </p:cNvPr>
          <p:cNvSpPr txBox="1"/>
          <p:nvPr/>
        </p:nvSpPr>
        <p:spPr>
          <a:xfrm>
            <a:off x="452583" y="1256146"/>
            <a:ext cx="5246254" cy="2677656"/>
          </a:xfrm>
          <a:prstGeom prst="rect">
            <a:avLst/>
          </a:prstGeom>
          <a:noFill/>
        </p:spPr>
        <p:txBody>
          <a:bodyPr wrap="square" rtlCol="0">
            <a:spAutoFit/>
          </a:bodyPr>
          <a:lstStyle/>
          <a:p>
            <a:pPr marL="285750" indent="-285750">
              <a:buFont typeface="Arial" panose="020B0604020202020204" pitchFamily="34" charset="0"/>
              <a:buChar char="•"/>
            </a:pPr>
            <a:r>
              <a:rPr lang="en-AU" sz="2800" dirty="0"/>
              <a:t>We add the known </a:t>
            </a:r>
            <a:r>
              <a:rPr lang="en-AU" sz="2800" dirty="0" err="1"/>
              <a:t>Gedalia</a:t>
            </a:r>
            <a:r>
              <a:rPr lang="en-AU" sz="2800" dirty="0"/>
              <a:t> bar Baruch</a:t>
            </a:r>
          </a:p>
          <a:p>
            <a:pPr marL="285750" indent="-285750">
              <a:buFont typeface="Arial" panose="020B0604020202020204" pitchFamily="34" charset="0"/>
              <a:buChar char="•"/>
            </a:pPr>
            <a:r>
              <a:rPr lang="en-AU" sz="2800" dirty="0"/>
              <a:t>We give Baruch a Baruch </a:t>
            </a:r>
            <a:r>
              <a:rPr lang="en-AU" sz="2800" dirty="0" err="1"/>
              <a:t>Lousada</a:t>
            </a:r>
            <a:r>
              <a:rPr lang="en-AU" sz="2800" dirty="0"/>
              <a:t> wife, and </a:t>
            </a:r>
          </a:p>
          <a:p>
            <a:pPr marL="285750" indent="-285750">
              <a:buFont typeface="Arial" panose="020B0604020202020204" pitchFamily="34" charset="0"/>
              <a:buChar char="•"/>
            </a:pPr>
            <a:r>
              <a:rPr lang="en-AU" sz="2800" dirty="0"/>
              <a:t>We make Baruch a brother of Samuel</a:t>
            </a:r>
          </a:p>
        </p:txBody>
      </p:sp>
      <p:cxnSp>
        <p:nvCxnSpPr>
          <p:cNvPr id="3" name="Straight Arrow Connector 2">
            <a:extLst>
              <a:ext uri="{FF2B5EF4-FFF2-40B4-BE49-F238E27FC236}">
                <a16:creationId xmlns:a16="http://schemas.microsoft.com/office/drawing/2014/main" id="{F04712B6-5016-43F3-A948-E604004DACB3}"/>
              </a:ext>
            </a:extLst>
          </p:cNvPr>
          <p:cNvCxnSpPr>
            <a:cxnSpLocks/>
          </p:cNvCxnSpPr>
          <p:nvPr/>
        </p:nvCxnSpPr>
        <p:spPr>
          <a:xfrm>
            <a:off x="5698837" y="1607127"/>
            <a:ext cx="3491345" cy="195810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D7AC3EB4-F985-497E-84A7-91E7459ED778}"/>
              </a:ext>
            </a:extLst>
          </p:cNvPr>
          <p:cNvCxnSpPr>
            <a:cxnSpLocks/>
          </p:cNvCxnSpPr>
          <p:nvPr/>
        </p:nvCxnSpPr>
        <p:spPr>
          <a:xfrm flipV="1">
            <a:off x="4022521" y="2575420"/>
            <a:ext cx="4609751" cy="8465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89F7E1D2-9B96-4FE6-99A6-63D05E4627A4}"/>
              </a:ext>
            </a:extLst>
          </p:cNvPr>
          <p:cNvCxnSpPr>
            <a:cxnSpLocks/>
          </p:cNvCxnSpPr>
          <p:nvPr/>
        </p:nvCxnSpPr>
        <p:spPr>
          <a:xfrm flipV="1">
            <a:off x="3565321" y="3020037"/>
            <a:ext cx="4219662" cy="72145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5619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0"/>
                                  </p:stCondLst>
                                  <p:childTnLst>
                                    <p:animEffect transition="out" filter="fade">
                                      <p:cBhvr>
                                        <p:cTn id="10" dur="500"/>
                                        <p:tgtEl>
                                          <p:spTgt spid="3"/>
                                        </p:tgtEl>
                                      </p:cBhvr>
                                    </p:animEffect>
                                    <p:set>
                                      <p:cBhvr>
                                        <p:cTn id="11" dur="1" fill="hold">
                                          <p:stCondLst>
                                            <p:cond delay="499"/>
                                          </p:stCondLst>
                                        </p:cTn>
                                        <p:tgtEl>
                                          <p:spTgt spid="3"/>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5"/>
                                        </p:tgtEl>
                                      </p:cBhvr>
                                    </p:animEffect>
                                    <p:set>
                                      <p:cBhvr>
                                        <p:cTn id="24" dur="1" fill="hold">
                                          <p:stCondLst>
                                            <p:cond delay="499"/>
                                          </p:stCondLst>
                                        </p:cTn>
                                        <p:tgtEl>
                                          <p:spTgt spid="5"/>
                                        </p:tgtEl>
                                        <p:attrNameLst>
                                          <p:attrName>style.visibility</p:attrName>
                                        </p:attrNameLst>
                                      </p:cBhvr>
                                      <p:to>
                                        <p:strVal val="hidden"/>
                                      </p:to>
                                    </p:set>
                                  </p:childTnLst>
                                </p:cTn>
                              </p:par>
                              <p:par>
                                <p:cTn id="25" presetID="1" presetClass="entr" presetSubtype="0" fill="hold" nodeType="withEffect">
                                  <p:stCondLst>
                                    <p:cond delay="0"/>
                                  </p:stCondLst>
                                  <p:childTnLst>
                                    <p:set>
                                      <p:cBhvr>
                                        <p:cTn id="26"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nodeType="clickEffect">
                                  <p:stCondLst>
                                    <p:cond delay="0"/>
                                  </p:stCondLst>
                                  <p:childTnLst>
                                    <p:animEffect transition="out" filter="fade">
                                      <p:cBhvr>
                                        <p:cTn id="34" dur="500"/>
                                        <p:tgtEl>
                                          <p:spTgt spid="7"/>
                                        </p:tgtEl>
                                      </p:cBhvr>
                                    </p:animEffect>
                                    <p:set>
                                      <p:cBhvr>
                                        <p:cTn id="35"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B6831-8ACF-484D-A0DB-B6D8CB2A2049}"/>
              </a:ext>
            </a:extLst>
          </p:cNvPr>
          <p:cNvSpPr>
            <a:spLocks noGrp="1"/>
          </p:cNvSpPr>
          <p:nvPr>
            <p:ph type="title"/>
          </p:nvPr>
        </p:nvSpPr>
        <p:spPr/>
        <p:txBody>
          <a:bodyPr/>
          <a:lstStyle/>
          <a:p>
            <a:r>
              <a:rPr lang="en-AU" dirty="0"/>
              <a:t>Now we can turn to the </a:t>
            </a:r>
            <a:r>
              <a:rPr lang="en-AU" dirty="0" err="1"/>
              <a:t>Fischl</a:t>
            </a:r>
            <a:r>
              <a:rPr lang="en-AU" dirty="0"/>
              <a:t> von </a:t>
            </a:r>
            <a:r>
              <a:rPr lang="en-AU" dirty="0" err="1"/>
              <a:t>Dirsztays</a:t>
            </a:r>
            <a:endParaRPr lang="en-AU"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51E3509-4EA8-438F-AA3F-ADF0E4DAEBEF}"/>
                  </a:ext>
                </a:extLst>
              </p:cNvPr>
              <p:cNvSpPr>
                <a:spLocks noGrp="1"/>
              </p:cNvSpPr>
              <p:nvPr>
                <p:ph idx="1"/>
              </p:nvPr>
            </p:nvSpPr>
            <p:spPr/>
            <p:txBody>
              <a:bodyPr/>
              <a:lstStyle/>
              <a:p>
                <a:pPr marL="0" indent="0">
                  <a:buNone/>
                </a:pPr>
                <a:r>
                  <a:rPr lang="en-AU" dirty="0"/>
                  <a:t>A </a:t>
                </a:r>
                <a:r>
                  <a:rPr lang="en-AU" dirty="0" err="1"/>
                  <a:t>Fischl</a:t>
                </a:r>
                <a:r>
                  <a:rPr lang="en-AU" dirty="0"/>
                  <a:t> von Dirsztay family tree was given to me by Peter </a:t>
                </a:r>
                <a:r>
                  <a:rPr lang="en-AU" dirty="0" err="1"/>
                  <a:t>Lousada</a:t>
                </a:r>
                <a:r>
                  <a:rPr lang="en-AU" dirty="0"/>
                  <a:t> in 2011 when we first met</a:t>
                </a:r>
              </a:p>
              <a:p>
                <a:endParaRPr lang="en-AU" dirty="0"/>
              </a:p>
              <a:p>
                <a:endParaRPr lang="en-AU" dirty="0"/>
              </a:p>
              <a:p>
                <a:endParaRPr lang="en-AU" dirty="0"/>
              </a:p>
              <a:p>
                <a:endParaRPr lang="en-AU" dirty="0"/>
              </a:p>
              <a:p>
                <a:pPr marL="0" indent="0">
                  <a:buNone/>
                </a:pPr>
                <a:r>
                  <a:rPr lang="en-AU" dirty="0"/>
                  <a:t>At </a:t>
                </a:r>
                <a14:m>
                  <m:oMath xmlns:m="http://schemas.openxmlformats.org/officeDocument/2006/math">
                    <m:r>
                      <a:rPr lang="en-AU" b="0" i="1" dirty="0" smtClean="0">
                        <a:latin typeface="Cambria Math" panose="02040503050406030204" pitchFamily="18" charset="0"/>
                      </a:rPr>
                      <m:t>5</m:t>
                    </m:r>
                    <m:sSup>
                      <m:sSupPr>
                        <m:ctrlPr>
                          <a:rPr lang="en-AU" b="0" i="1" dirty="0" smtClean="0">
                            <a:latin typeface="Cambria Math" panose="02040503050406030204" pitchFamily="18" charset="0"/>
                          </a:rPr>
                        </m:ctrlPr>
                      </m:sSupPr>
                      <m:e>
                        <m:r>
                          <a:rPr lang="en-AU" b="0" i="1" dirty="0" smtClean="0">
                            <a:latin typeface="Cambria Math" panose="02040503050406030204" pitchFamily="18" charset="0"/>
                          </a:rPr>
                          <m:t>𝑚</m:t>
                        </m:r>
                      </m:e>
                      <m:sup>
                        <m:r>
                          <a:rPr lang="en-AU" b="0" i="1" dirty="0" smtClean="0">
                            <a:latin typeface="Cambria Math" panose="02040503050406030204" pitchFamily="18" charset="0"/>
                          </a:rPr>
                          <m:t>2</m:t>
                        </m:r>
                      </m:sup>
                    </m:sSup>
                  </m:oMath>
                </a14:m>
                <a:r>
                  <a:rPr lang="en-AU" dirty="0"/>
                  <a:t> the </a:t>
                </a:r>
                <a:r>
                  <a:rPr lang="en-AU" dirty="0" err="1"/>
                  <a:t>Fischl</a:t>
                </a:r>
                <a:r>
                  <a:rPr lang="en-AU" dirty="0"/>
                  <a:t> von Dirsztay family tree was ambitious, and seemed to reinforce our link to the Austro-Hungarian Empire</a:t>
                </a:r>
              </a:p>
            </p:txBody>
          </p:sp>
        </mc:Choice>
        <mc:Fallback xmlns="">
          <p:sp>
            <p:nvSpPr>
              <p:cNvPr id="3" name="Content Placeholder 2">
                <a:extLst>
                  <a:ext uri="{FF2B5EF4-FFF2-40B4-BE49-F238E27FC236}">
                    <a16:creationId xmlns:a16="http://schemas.microsoft.com/office/drawing/2014/main" id="{451E3509-4EA8-438F-AA3F-ADF0E4DAEBEF}"/>
                  </a:ext>
                </a:extLst>
              </p:cNvPr>
              <p:cNvSpPr>
                <a:spLocks noGrp="1" noRot="1" noChangeAspect="1" noMove="1" noResize="1" noEditPoints="1" noAdjustHandles="1" noChangeArrowheads="1" noChangeShapeType="1" noTextEdit="1"/>
              </p:cNvSpPr>
              <p:nvPr>
                <p:ph idx="1"/>
              </p:nvPr>
            </p:nvSpPr>
            <p:spPr>
              <a:blipFill>
                <a:blip r:embed="rId2"/>
                <a:stretch>
                  <a:fillRect l="-1217" t="-2241"/>
                </a:stretch>
              </a:blipFill>
            </p:spPr>
            <p:txBody>
              <a:bodyPr/>
              <a:lstStyle/>
              <a:p>
                <a:r>
                  <a:rPr lang="en-AU">
                    <a:noFill/>
                  </a:rPr>
                  <a:t> </a:t>
                </a:r>
              </a:p>
            </p:txBody>
          </p:sp>
        </mc:Fallback>
      </mc:AlternateContent>
      <p:pic>
        <p:nvPicPr>
          <p:cNvPr id="5" name="Picture 4">
            <a:extLst>
              <a:ext uri="{FF2B5EF4-FFF2-40B4-BE49-F238E27FC236}">
                <a16:creationId xmlns:a16="http://schemas.microsoft.com/office/drawing/2014/main" id="{AAD14997-222A-4996-9F71-2C186FFD38DD}"/>
              </a:ext>
            </a:extLst>
          </p:cNvPr>
          <p:cNvPicPr>
            <a:picLocks noChangeAspect="1"/>
          </p:cNvPicPr>
          <p:nvPr/>
        </p:nvPicPr>
        <p:blipFill>
          <a:blip r:embed="rId3"/>
          <a:stretch>
            <a:fillRect/>
          </a:stretch>
        </p:blipFill>
        <p:spPr>
          <a:xfrm>
            <a:off x="3489180" y="2807709"/>
            <a:ext cx="3495675" cy="1685925"/>
          </a:xfrm>
          <a:prstGeom prst="rect">
            <a:avLst/>
          </a:prstGeom>
        </p:spPr>
      </p:pic>
    </p:spTree>
    <p:extLst>
      <p:ext uri="{BB962C8B-B14F-4D97-AF65-F5344CB8AC3E}">
        <p14:creationId xmlns:p14="http://schemas.microsoft.com/office/powerpoint/2010/main" val="479730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CBF3D-F596-4725-909F-19286AB32B76}"/>
              </a:ext>
            </a:extLst>
          </p:cNvPr>
          <p:cNvSpPr>
            <a:spLocks noGrp="1"/>
          </p:cNvSpPr>
          <p:nvPr>
            <p:ph type="title"/>
          </p:nvPr>
        </p:nvSpPr>
        <p:spPr/>
        <p:txBody>
          <a:bodyPr>
            <a:normAutofit/>
          </a:bodyPr>
          <a:lstStyle/>
          <a:p>
            <a:pPr algn="ctr"/>
            <a:r>
              <a:rPr lang="en-AU" dirty="0"/>
              <a:t>Baruch </a:t>
            </a:r>
            <a:r>
              <a:rPr lang="en-AU" dirty="0" err="1"/>
              <a:t>Lousada</a:t>
            </a:r>
            <a:r>
              <a:rPr lang="en-AU" dirty="0"/>
              <a:t> marriages with the </a:t>
            </a:r>
            <a:r>
              <a:rPr lang="en-AU" dirty="0" err="1"/>
              <a:t>Fischl</a:t>
            </a:r>
            <a:r>
              <a:rPr lang="en-AU" dirty="0"/>
              <a:t> von </a:t>
            </a:r>
            <a:r>
              <a:rPr lang="en-AU" dirty="0" err="1"/>
              <a:t>Dirsztays</a:t>
            </a:r>
            <a:endParaRPr lang="en-AU"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95907F46-FBCB-4697-8E42-1658C700B2CC}"/>
              </a:ext>
            </a:extLst>
          </p:cNvPr>
          <p:cNvSpPr>
            <a:spLocks noGrp="1"/>
          </p:cNvSpPr>
          <p:nvPr>
            <p:ph idx="1"/>
          </p:nvPr>
        </p:nvSpPr>
        <p:spPr/>
        <p:txBody>
          <a:bodyPr>
            <a:normAutofit/>
          </a:bodyPr>
          <a:lstStyle/>
          <a:p>
            <a:pPr lvl="1"/>
            <a:endParaRPr lang="en-AU" dirty="0"/>
          </a:p>
          <a:p>
            <a:pPr lvl="1"/>
            <a:r>
              <a:rPr lang="en-AU" dirty="0"/>
              <a:t>around 1900 Irene Baruch </a:t>
            </a:r>
            <a:r>
              <a:rPr lang="en-AU" dirty="0" err="1"/>
              <a:t>Lousada</a:t>
            </a:r>
            <a:r>
              <a:rPr lang="en-AU" dirty="0"/>
              <a:t> married Lajos </a:t>
            </a:r>
            <a:r>
              <a:rPr lang="en-AU" dirty="0" err="1"/>
              <a:t>Fischl</a:t>
            </a:r>
            <a:r>
              <a:rPr lang="en-AU" dirty="0"/>
              <a:t> 1872-1932</a:t>
            </a:r>
          </a:p>
          <a:p>
            <a:pPr lvl="1"/>
            <a:r>
              <a:rPr lang="en-AU" dirty="0"/>
              <a:t>around 1900 Ilona Baruch </a:t>
            </a:r>
            <a:r>
              <a:rPr lang="en-AU" dirty="0" err="1"/>
              <a:t>Lousada</a:t>
            </a:r>
            <a:r>
              <a:rPr lang="en-AU" dirty="0"/>
              <a:t> married Victor Adolf von Dirsztay 1882?-1935</a:t>
            </a:r>
          </a:p>
          <a:p>
            <a:pPr lvl="1"/>
            <a:r>
              <a:rPr lang="en-AU" dirty="0"/>
              <a:t>Irene and Ilona were twin daughters of the 5</a:t>
            </a:r>
            <a:r>
              <a:rPr lang="en-AU" baseline="30000" dirty="0"/>
              <a:t>th</a:t>
            </a:r>
            <a:r>
              <a:rPr lang="en-AU" dirty="0"/>
              <a:t> and last </a:t>
            </a:r>
            <a:r>
              <a:rPr lang="en-AU" dirty="0" err="1"/>
              <a:t>Lousada</a:t>
            </a:r>
            <a:r>
              <a:rPr lang="en-AU" dirty="0"/>
              <a:t> Duke Edward Eugene</a:t>
            </a:r>
          </a:p>
          <a:p>
            <a:pPr lvl="1"/>
            <a:r>
              <a:rPr lang="en-AU" dirty="0"/>
              <a:t>already a brother-in-law of Irene, </a:t>
            </a:r>
            <a:r>
              <a:rPr lang="en-AU" dirty="0" err="1"/>
              <a:t>Erno</a:t>
            </a:r>
            <a:r>
              <a:rPr lang="en-AU" dirty="0"/>
              <a:t> </a:t>
            </a:r>
            <a:r>
              <a:rPr lang="en-AU" dirty="0" err="1"/>
              <a:t>Fischl</a:t>
            </a:r>
            <a:r>
              <a:rPr lang="en-AU" dirty="0"/>
              <a:t> 1878-1939 obtained official Hungarian approval to use the ‘de </a:t>
            </a:r>
            <a:r>
              <a:rPr lang="en-AU" dirty="0" err="1"/>
              <a:t>Losada</a:t>
            </a:r>
            <a:r>
              <a:rPr lang="en-AU" dirty="0"/>
              <a:t>’ title  </a:t>
            </a:r>
          </a:p>
          <a:p>
            <a:pPr lvl="1"/>
            <a:r>
              <a:rPr lang="en-AU" dirty="0"/>
              <a:t>some Fischls contented themselves with the ‘von Dirsztay’ title</a:t>
            </a:r>
          </a:p>
        </p:txBody>
      </p:sp>
    </p:spTree>
    <p:extLst>
      <p:ext uri="{BB962C8B-B14F-4D97-AF65-F5344CB8AC3E}">
        <p14:creationId xmlns:p14="http://schemas.microsoft.com/office/powerpoint/2010/main" val="2482431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B26FC-A9D0-4608-BBB2-537D98A9321F}"/>
              </a:ext>
            </a:extLst>
          </p:cNvPr>
          <p:cNvSpPr>
            <a:spLocks noGrp="1"/>
          </p:cNvSpPr>
          <p:nvPr>
            <p:ph type="title"/>
          </p:nvPr>
        </p:nvSpPr>
        <p:spPr/>
        <p:txBody>
          <a:bodyPr/>
          <a:lstStyle/>
          <a:p>
            <a:r>
              <a:rPr lang="en-AU" dirty="0"/>
              <a:t>Some eminent Fischls &amp; </a:t>
            </a:r>
            <a:r>
              <a:rPr lang="en-AU" dirty="0" err="1"/>
              <a:t>Dirsztays</a:t>
            </a:r>
            <a:endParaRPr lang="en-AU" dirty="0"/>
          </a:p>
        </p:txBody>
      </p:sp>
      <p:sp>
        <p:nvSpPr>
          <p:cNvPr id="3" name="Content Placeholder 2">
            <a:extLst>
              <a:ext uri="{FF2B5EF4-FFF2-40B4-BE49-F238E27FC236}">
                <a16:creationId xmlns:a16="http://schemas.microsoft.com/office/drawing/2014/main" id="{8B209445-674A-419E-958F-F14DF2101438}"/>
              </a:ext>
            </a:extLst>
          </p:cNvPr>
          <p:cNvSpPr>
            <a:spLocks noGrp="1"/>
          </p:cNvSpPr>
          <p:nvPr>
            <p:ph idx="1"/>
          </p:nvPr>
        </p:nvSpPr>
        <p:spPr/>
        <p:txBody>
          <a:bodyPr>
            <a:normAutofit lnSpcReduction="10000"/>
          </a:bodyPr>
          <a:lstStyle/>
          <a:p>
            <a:r>
              <a:rPr lang="en-AU" dirty="0"/>
              <a:t>Lajos </a:t>
            </a:r>
            <a:r>
              <a:rPr lang="en-AU" dirty="0" err="1"/>
              <a:t>Fischl</a:t>
            </a:r>
            <a:r>
              <a:rPr lang="en-AU" dirty="0"/>
              <a:t> 1779-1856 supported the nationalist </a:t>
            </a:r>
            <a:r>
              <a:rPr lang="en-AU" dirty="0" err="1"/>
              <a:t>Kossuth</a:t>
            </a:r>
            <a:endParaRPr lang="en-AU" dirty="0"/>
          </a:p>
          <a:p>
            <a:r>
              <a:rPr lang="en-AU" dirty="0"/>
              <a:t>Baron Gutmann </a:t>
            </a:r>
            <a:r>
              <a:rPr lang="en-AU" dirty="0" err="1"/>
              <a:t>Fischl</a:t>
            </a:r>
            <a:r>
              <a:rPr lang="en-AU" dirty="0"/>
              <a:t> von Dirsztay 1827-90 was a major military contractor and grain dealer</a:t>
            </a:r>
          </a:p>
          <a:p>
            <a:r>
              <a:rPr lang="en-AU" dirty="0"/>
              <a:t>Baron Laszlo von Dirsztay 1856-1921 was Honorary Consul General for the Ottoman Empire in Debrecen and later Vienna where he lived in the Dirsztay Palace (still there?)</a:t>
            </a:r>
          </a:p>
          <a:p>
            <a:pPr algn="ctr"/>
            <a:endParaRPr lang="en-AU" dirty="0"/>
          </a:p>
          <a:p>
            <a:endParaRPr lang="en-AU" dirty="0"/>
          </a:p>
          <a:p>
            <a:r>
              <a:rPr lang="en-AU" dirty="0"/>
              <a:t>Baron Victor Adolf von Dirsztay 1882-1935 was painted by Oskar Kokoschka and analysed by Sigmund Freud</a:t>
            </a:r>
          </a:p>
          <a:p>
            <a:endParaRPr lang="en-AU" dirty="0"/>
          </a:p>
        </p:txBody>
      </p:sp>
      <p:pic>
        <p:nvPicPr>
          <p:cNvPr id="5" name="Picture 4">
            <a:extLst>
              <a:ext uri="{FF2B5EF4-FFF2-40B4-BE49-F238E27FC236}">
                <a16:creationId xmlns:a16="http://schemas.microsoft.com/office/drawing/2014/main" id="{3F9D1CFA-3DF8-4652-9FA6-0D67167C0D2A}"/>
              </a:ext>
            </a:extLst>
          </p:cNvPr>
          <p:cNvPicPr>
            <a:picLocks noChangeAspect="1"/>
          </p:cNvPicPr>
          <p:nvPr/>
        </p:nvPicPr>
        <p:blipFill>
          <a:blip r:embed="rId2"/>
          <a:stretch>
            <a:fillRect/>
          </a:stretch>
        </p:blipFill>
        <p:spPr>
          <a:xfrm>
            <a:off x="6096000" y="4001294"/>
            <a:ext cx="851498" cy="1112923"/>
          </a:xfrm>
          <a:prstGeom prst="rect">
            <a:avLst/>
          </a:prstGeom>
        </p:spPr>
      </p:pic>
    </p:spTree>
    <p:extLst>
      <p:ext uri="{BB962C8B-B14F-4D97-AF65-F5344CB8AC3E}">
        <p14:creationId xmlns:p14="http://schemas.microsoft.com/office/powerpoint/2010/main" val="2057511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CBD4A-34CE-4233-8620-C269B271D415}"/>
              </a:ext>
            </a:extLst>
          </p:cNvPr>
          <p:cNvSpPr>
            <a:spLocks noGrp="1"/>
          </p:cNvSpPr>
          <p:nvPr>
            <p:ph type="title"/>
          </p:nvPr>
        </p:nvSpPr>
        <p:spPr/>
        <p:txBody>
          <a:bodyPr/>
          <a:lstStyle/>
          <a:p>
            <a:r>
              <a:rPr lang="en-AU" dirty="0"/>
              <a:t>Baron Victor Adolf von Dirsztay 1882-1935</a:t>
            </a:r>
          </a:p>
        </p:txBody>
      </p:sp>
      <p:graphicFrame>
        <p:nvGraphicFramePr>
          <p:cNvPr id="4" name="Table 4">
            <a:extLst>
              <a:ext uri="{FF2B5EF4-FFF2-40B4-BE49-F238E27FC236}">
                <a16:creationId xmlns:a16="http://schemas.microsoft.com/office/drawing/2014/main" id="{CAA049F0-1F3A-49A2-A260-435E998A79F7}"/>
              </a:ext>
            </a:extLst>
          </p:cNvPr>
          <p:cNvGraphicFramePr>
            <a:graphicFrameLocks noGrp="1"/>
          </p:cNvGraphicFramePr>
          <p:nvPr>
            <p:ph idx="1"/>
          </p:nvPr>
        </p:nvGraphicFramePr>
        <p:xfrm>
          <a:off x="838200" y="1825625"/>
          <a:ext cx="10515600" cy="2492375"/>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208864922"/>
                    </a:ext>
                  </a:extLst>
                </a:gridCol>
                <a:gridCol w="5257800">
                  <a:extLst>
                    <a:ext uri="{9D8B030D-6E8A-4147-A177-3AD203B41FA5}">
                      <a16:colId xmlns:a16="http://schemas.microsoft.com/office/drawing/2014/main" val="558253170"/>
                    </a:ext>
                  </a:extLst>
                </a:gridCol>
              </a:tblGrid>
              <a:tr h="2492375">
                <a:tc>
                  <a:txBody>
                    <a:bodyPr/>
                    <a:lstStyle/>
                    <a:p>
                      <a:endParaRPr lang="en-AU" dirty="0"/>
                    </a:p>
                  </a:txBody>
                  <a:tcPr/>
                </a:tc>
                <a:tc>
                  <a:txBody>
                    <a:bodyPr/>
                    <a:lstStyle/>
                    <a:p>
                      <a:endParaRPr lang="en-AU" dirty="0"/>
                    </a:p>
                  </a:txBody>
                  <a:tcPr/>
                </a:tc>
                <a:extLst>
                  <a:ext uri="{0D108BD9-81ED-4DB2-BD59-A6C34878D82A}">
                    <a16:rowId xmlns:a16="http://schemas.microsoft.com/office/drawing/2014/main" val="2986703587"/>
                  </a:ext>
                </a:extLst>
              </a:tr>
            </a:tbl>
          </a:graphicData>
        </a:graphic>
      </p:graphicFrame>
      <p:pic>
        <p:nvPicPr>
          <p:cNvPr id="6" name="Picture 5">
            <a:extLst>
              <a:ext uri="{FF2B5EF4-FFF2-40B4-BE49-F238E27FC236}">
                <a16:creationId xmlns:a16="http://schemas.microsoft.com/office/drawing/2014/main" id="{59458B17-5908-4FE4-AE59-AD98606C6142}"/>
              </a:ext>
            </a:extLst>
          </p:cNvPr>
          <p:cNvPicPr>
            <a:picLocks noChangeAspect="1"/>
          </p:cNvPicPr>
          <p:nvPr/>
        </p:nvPicPr>
        <p:blipFill>
          <a:blip r:embed="rId2"/>
          <a:stretch>
            <a:fillRect/>
          </a:stretch>
        </p:blipFill>
        <p:spPr>
          <a:xfrm>
            <a:off x="2700338" y="2066924"/>
            <a:ext cx="1371450" cy="2009775"/>
          </a:xfrm>
          <a:prstGeom prst="rect">
            <a:avLst/>
          </a:prstGeom>
        </p:spPr>
      </p:pic>
      <p:pic>
        <p:nvPicPr>
          <p:cNvPr id="8" name="Picture 7">
            <a:extLst>
              <a:ext uri="{FF2B5EF4-FFF2-40B4-BE49-F238E27FC236}">
                <a16:creationId xmlns:a16="http://schemas.microsoft.com/office/drawing/2014/main" id="{8A3C9DF9-202D-4C0A-9851-2FF112CAEBCB}"/>
              </a:ext>
            </a:extLst>
          </p:cNvPr>
          <p:cNvPicPr>
            <a:picLocks noChangeAspect="1"/>
          </p:cNvPicPr>
          <p:nvPr/>
        </p:nvPicPr>
        <p:blipFill>
          <a:blip r:embed="rId3"/>
          <a:stretch>
            <a:fillRect/>
          </a:stretch>
        </p:blipFill>
        <p:spPr>
          <a:xfrm>
            <a:off x="8018462" y="2066924"/>
            <a:ext cx="1473200" cy="2087033"/>
          </a:xfrm>
          <a:prstGeom prst="rect">
            <a:avLst/>
          </a:prstGeom>
        </p:spPr>
      </p:pic>
      <p:sp>
        <p:nvSpPr>
          <p:cNvPr id="9" name="TextBox 8">
            <a:extLst>
              <a:ext uri="{FF2B5EF4-FFF2-40B4-BE49-F238E27FC236}">
                <a16:creationId xmlns:a16="http://schemas.microsoft.com/office/drawing/2014/main" id="{41D83E9E-C4AB-42C4-AB53-5F4E5A5B2D23}"/>
              </a:ext>
            </a:extLst>
          </p:cNvPr>
          <p:cNvSpPr txBox="1"/>
          <p:nvPr/>
        </p:nvSpPr>
        <p:spPr>
          <a:xfrm>
            <a:off x="838200" y="4317998"/>
            <a:ext cx="10515600" cy="2308324"/>
          </a:xfrm>
          <a:prstGeom prst="rect">
            <a:avLst/>
          </a:prstGeom>
          <a:noFill/>
        </p:spPr>
        <p:txBody>
          <a:bodyPr wrap="square" rtlCol="0">
            <a:spAutoFit/>
          </a:bodyPr>
          <a:lstStyle/>
          <a:p>
            <a:pPr algn="ctr"/>
            <a:r>
              <a:rPr lang="en-US" b="0" i="0" dirty="0">
                <a:solidFill>
                  <a:srgbClr val="000000"/>
                </a:solidFill>
                <a:effectLst/>
                <a:latin typeface="Arial" panose="020B0604020202020204" pitchFamily="34" charset="0"/>
              </a:rPr>
              <a:t>He was a writer, a patient of Sigmund Freud and was painted by his friend Oskar Kokoschka whose thoughts are revealing. Kokoschka wished to reveal the complicated character and emotional turmoil of his sitter. Kokoschka believed that von Dirsztay felt disgust for his Hungarian family and their tasteless nouveau riche manners. Kokoschka believed this shame manifested itself in a skin disease that not even Freud could heal. In his portrait of von Dirsztay, Kokoschka portrayed him as desperately trying to maintain the appearance of a grand and aristocratic figure through his florid, theatrical hand gestures. Twenty-four years after the portrait was finished, von Dirsztay committed suicide.</a:t>
            </a:r>
          </a:p>
        </p:txBody>
      </p:sp>
    </p:spTree>
    <p:extLst>
      <p:ext uri="{BB962C8B-B14F-4D97-AF65-F5344CB8AC3E}">
        <p14:creationId xmlns:p14="http://schemas.microsoft.com/office/powerpoint/2010/main" val="3526453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CBF3D-F596-4725-909F-19286AB32B76}"/>
              </a:ext>
            </a:extLst>
          </p:cNvPr>
          <p:cNvSpPr>
            <a:spLocks noGrp="1"/>
          </p:cNvSpPr>
          <p:nvPr>
            <p:ph type="title"/>
          </p:nvPr>
        </p:nvSpPr>
        <p:spPr/>
        <p:txBody>
          <a:bodyPr>
            <a:noAutofit/>
          </a:bodyPr>
          <a:lstStyle/>
          <a:p>
            <a:pPr algn="ctr"/>
            <a:r>
              <a:rPr lang="en-AU" dirty="0" err="1"/>
              <a:t>Fischl</a:t>
            </a:r>
            <a:r>
              <a:rPr lang="en-AU" dirty="0"/>
              <a:t> von Dirsztay claims of Baruch </a:t>
            </a:r>
            <a:r>
              <a:rPr lang="en-AU" dirty="0" err="1"/>
              <a:t>Lousada</a:t>
            </a:r>
            <a:r>
              <a:rPr lang="en-AU" dirty="0"/>
              <a:t> ancestry </a:t>
            </a:r>
            <a:br>
              <a:rPr lang="en-AU" dirty="0"/>
            </a:br>
            <a:endParaRPr lang="en-AU"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95907F46-FBCB-4697-8E42-1658C700B2CC}"/>
              </a:ext>
            </a:extLst>
          </p:cNvPr>
          <p:cNvSpPr>
            <a:spLocks noGrp="1"/>
          </p:cNvSpPr>
          <p:nvPr>
            <p:ph idx="1"/>
          </p:nvPr>
        </p:nvSpPr>
        <p:spPr/>
        <p:txBody>
          <a:bodyPr>
            <a:normAutofit fontScale="92500" lnSpcReduction="10000"/>
          </a:bodyPr>
          <a:lstStyle/>
          <a:p>
            <a:pPr lvl="1"/>
            <a:endParaRPr lang="en-AU" dirty="0"/>
          </a:p>
          <a:p>
            <a:pPr lvl="1"/>
            <a:r>
              <a:rPr lang="en-AU" dirty="0" err="1"/>
              <a:t>Fischl</a:t>
            </a:r>
            <a:r>
              <a:rPr lang="en-AU" dirty="0"/>
              <a:t> von Dirsztay family tree</a:t>
            </a:r>
          </a:p>
          <a:p>
            <a:pPr lvl="2"/>
            <a:r>
              <a:rPr lang="en-AU" dirty="0"/>
              <a:t>claimed descent from ‘Moritz </a:t>
            </a:r>
            <a:r>
              <a:rPr lang="en-AU" dirty="0" err="1"/>
              <a:t>Baruh</a:t>
            </a:r>
            <a:r>
              <a:rPr lang="en-AU" dirty="0"/>
              <a:t>’ of Timisoara</a:t>
            </a:r>
          </a:p>
          <a:p>
            <a:pPr lvl="2"/>
            <a:r>
              <a:rPr lang="en-AU" dirty="0"/>
              <a:t>gave creative but fictional Baruch </a:t>
            </a:r>
            <a:r>
              <a:rPr lang="en-AU" dirty="0" err="1"/>
              <a:t>Lousada</a:t>
            </a:r>
            <a:r>
              <a:rPr lang="en-AU" dirty="0"/>
              <a:t> origin of Moritz </a:t>
            </a:r>
            <a:r>
              <a:rPr lang="en-AU" dirty="0" err="1"/>
              <a:t>Baruh</a:t>
            </a:r>
            <a:r>
              <a:rPr lang="en-AU" dirty="0"/>
              <a:t> </a:t>
            </a:r>
          </a:p>
          <a:p>
            <a:pPr lvl="1"/>
            <a:r>
              <a:rPr lang="en-AU" dirty="0"/>
              <a:t>Comment</a:t>
            </a:r>
          </a:p>
          <a:p>
            <a:pPr lvl="2"/>
            <a:r>
              <a:rPr lang="en-AU" dirty="0"/>
              <a:t>much more likely he was Moses bar Baruch</a:t>
            </a:r>
          </a:p>
          <a:p>
            <a:pPr lvl="2"/>
            <a:r>
              <a:rPr lang="en-AU" dirty="0"/>
              <a:t>except for the Barbados nephews of Simon Barrow of Barbados the only surviving nephews are the ‘children’ of </a:t>
            </a:r>
            <a:r>
              <a:rPr lang="en-AU" dirty="0" err="1"/>
              <a:t>Gedalia</a:t>
            </a:r>
            <a:r>
              <a:rPr lang="en-AU" dirty="0"/>
              <a:t> bar Baruch of Prague!</a:t>
            </a:r>
          </a:p>
          <a:p>
            <a:pPr lvl="2"/>
            <a:r>
              <a:rPr lang="en-AU" dirty="0"/>
              <a:t>the 1744 expulsion of Jews from Prague may have been relevant to dispersal of 1</a:t>
            </a:r>
            <a:r>
              <a:rPr lang="en-AU" baseline="30000" dirty="0"/>
              <a:t>st</a:t>
            </a:r>
            <a:r>
              <a:rPr lang="en-AU" dirty="0"/>
              <a:t> generation </a:t>
            </a:r>
            <a:r>
              <a:rPr lang="en-AU" dirty="0" err="1"/>
              <a:t>Fischls</a:t>
            </a:r>
            <a:endParaRPr lang="en-AU" dirty="0"/>
          </a:p>
          <a:p>
            <a:pPr lvl="1"/>
            <a:r>
              <a:rPr lang="en-AU" dirty="0"/>
              <a:t>We conclude that</a:t>
            </a:r>
          </a:p>
          <a:p>
            <a:pPr lvl="2"/>
            <a:r>
              <a:rPr lang="en-AU" dirty="0"/>
              <a:t>Moses bar Baruch was not the ancestor of the </a:t>
            </a:r>
            <a:r>
              <a:rPr lang="en-AU" dirty="0" err="1"/>
              <a:t>Fischl</a:t>
            </a:r>
            <a:r>
              <a:rPr lang="en-AU" dirty="0"/>
              <a:t> von </a:t>
            </a:r>
            <a:r>
              <a:rPr lang="en-AU" dirty="0" err="1"/>
              <a:t>Dirsztays</a:t>
            </a:r>
            <a:endParaRPr lang="en-AU" dirty="0"/>
          </a:p>
          <a:p>
            <a:pPr lvl="2"/>
            <a:r>
              <a:rPr lang="en-AU" dirty="0" err="1"/>
              <a:t>Gedalia</a:t>
            </a:r>
            <a:r>
              <a:rPr lang="en-AU" dirty="0"/>
              <a:t> was a later link to the source of the </a:t>
            </a:r>
            <a:r>
              <a:rPr lang="en-AU" dirty="0" err="1"/>
              <a:t>Fischl</a:t>
            </a:r>
            <a:r>
              <a:rPr lang="en-AU" dirty="0"/>
              <a:t> von </a:t>
            </a:r>
            <a:r>
              <a:rPr lang="en-AU" dirty="0" err="1"/>
              <a:t>Dirsztays</a:t>
            </a:r>
            <a:r>
              <a:rPr lang="en-AU" dirty="0"/>
              <a:t> than Moses</a:t>
            </a:r>
          </a:p>
          <a:p>
            <a:pPr lvl="2"/>
            <a:r>
              <a:rPr lang="en-AU"/>
              <a:t>Moses </a:t>
            </a:r>
            <a:r>
              <a:rPr lang="en-AU" dirty="0"/>
              <a:t>could have been a Baruch </a:t>
            </a:r>
            <a:r>
              <a:rPr lang="en-AU" dirty="0" err="1"/>
              <a:t>Lousada</a:t>
            </a:r>
            <a:r>
              <a:rPr lang="en-AU" dirty="0"/>
              <a:t> descendant and a brother of Simon and </a:t>
            </a:r>
            <a:r>
              <a:rPr lang="en-AU" dirty="0" err="1"/>
              <a:t>Gedalia</a:t>
            </a:r>
            <a:endParaRPr lang="en-AU" dirty="0"/>
          </a:p>
          <a:p>
            <a:pPr marL="914400" lvl="2" indent="0">
              <a:buNone/>
            </a:pPr>
            <a:endParaRPr lang="en-AU" b="1" dirty="0"/>
          </a:p>
          <a:p>
            <a:pPr lvl="1"/>
            <a:endParaRPr lang="en-AU" dirty="0"/>
          </a:p>
        </p:txBody>
      </p:sp>
    </p:spTree>
    <p:extLst>
      <p:ext uri="{BB962C8B-B14F-4D97-AF65-F5344CB8AC3E}">
        <p14:creationId xmlns:p14="http://schemas.microsoft.com/office/powerpoint/2010/main" val="3756472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9B365-396A-4A36-85D8-3E83F68069E6}"/>
              </a:ext>
            </a:extLst>
          </p:cNvPr>
          <p:cNvSpPr>
            <a:spLocks noGrp="1"/>
          </p:cNvSpPr>
          <p:nvPr>
            <p:ph type="title"/>
          </p:nvPr>
        </p:nvSpPr>
        <p:spPr>
          <a:xfrm>
            <a:off x="404090" y="315334"/>
            <a:ext cx="4592782" cy="2455574"/>
          </a:xfrm>
        </p:spPr>
        <p:txBody>
          <a:bodyPr>
            <a:normAutofit fontScale="90000"/>
          </a:bodyPr>
          <a:lstStyle/>
          <a:p>
            <a:pPr algn="ctr"/>
            <a:r>
              <a:rPr lang="en-AU" dirty="0" err="1"/>
              <a:t>Pressburg</a:t>
            </a:r>
            <a:r>
              <a:rPr lang="en-AU" dirty="0"/>
              <a:t> descent of the </a:t>
            </a:r>
            <a:r>
              <a:rPr lang="en-AU" dirty="0" err="1"/>
              <a:t>Fischl</a:t>
            </a:r>
            <a:r>
              <a:rPr lang="en-AU" dirty="0"/>
              <a:t> von </a:t>
            </a:r>
            <a:r>
              <a:rPr lang="en-AU" dirty="0" err="1"/>
              <a:t>Dirsztays</a:t>
            </a:r>
            <a:r>
              <a:rPr lang="en-AU" dirty="0"/>
              <a:t>  - we start here</a:t>
            </a:r>
          </a:p>
        </p:txBody>
      </p:sp>
      <p:pic>
        <p:nvPicPr>
          <p:cNvPr id="7" name="Picture 6">
            <a:extLst>
              <a:ext uri="{FF2B5EF4-FFF2-40B4-BE49-F238E27FC236}">
                <a16:creationId xmlns:a16="http://schemas.microsoft.com/office/drawing/2014/main" id="{5DE04E71-E034-4F39-B85F-5EB3F2529CB1}"/>
              </a:ext>
            </a:extLst>
          </p:cNvPr>
          <p:cNvPicPr>
            <a:picLocks noChangeAspect="1"/>
          </p:cNvPicPr>
          <p:nvPr/>
        </p:nvPicPr>
        <p:blipFill>
          <a:blip r:embed="rId2"/>
          <a:stretch>
            <a:fillRect/>
          </a:stretch>
        </p:blipFill>
        <p:spPr>
          <a:xfrm>
            <a:off x="6372000" y="828000"/>
            <a:ext cx="3590925" cy="5562600"/>
          </a:xfrm>
          <a:prstGeom prst="rect">
            <a:avLst/>
          </a:prstGeom>
        </p:spPr>
      </p:pic>
    </p:spTree>
    <p:extLst>
      <p:ext uri="{BB962C8B-B14F-4D97-AF65-F5344CB8AC3E}">
        <p14:creationId xmlns:p14="http://schemas.microsoft.com/office/powerpoint/2010/main" val="1280355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9B365-396A-4A36-85D8-3E83F68069E6}"/>
              </a:ext>
            </a:extLst>
          </p:cNvPr>
          <p:cNvSpPr>
            <a:spLocks noGrp="1"/>
          </p:cNvSpPr>
          <p:nvPr>
            <p:ph type="title"/>
          </p:nvPr>
        </p:nvSpPr>
        <p:spPr>
          <a:xfrm>
            <a:off x="404090" y="315334"/>
            <a:ext cx="4592782" cy="2455574"/>
          </a:xfrm>
        </p:spPr>
        <p:txBody>
          <a:bodyPr>
            <a:normAutofit/>
          </a:bodyPr>
          <a:lstStyle/>
          <a:p>
            <a:pPr algn="ctr"/>
            <a:r>
              <a:rPr lang="en-AU" dirty="0"/>
              <a:t>Simplifying and then adding Moritz </a:t>
            </a:r>
            <a:r>
              <a:rPr lang="en-AU" dirty="0" err="1"/>
              <a:t>Baruh</a:t>
            </a:r>
            <a:r>
              <a:rPr lang="en-AU" dirty="0"/>
              <a:t> of Timisoara</a:t>
            </a:r>
          </a:p>
        </p:txBody>
      </p:sp>
      <p:pic>
        <p:nvPicPr>
          <p:cNvPr id="4" name="Picture 3">
            <a:extLst>
              <a:ext uri="{FF2B5EF4-FFF2-40B4-BE49-F238E27FC236}">
                <a16:creationId xmlns:a16="http://schemas.microsoft.com/office/drawing/2014/main" id="{80DAD162-4669-44E0-94C1-DAD6098E2329}"/>
              </a:ext>
            </a:extLst>
          </p:cNvPr>
          <p:cNvPicPr>
            <a:picLocks noChangeAspect="1"/>
          </p:cNvPicPr>
          <p:nvPr/>
        </p:nvPicPr>
        <p:blipFill>
          <a:blip r:embed="rId2"/>
          <a:stretch>
            <a:fillRect/>
          </a:stretch>
        </p:blipFill>
        <p:spPr>
          <a:xfrm>
            <a:off x="6096000" y="684000"/>
            <a:ext cx="4714875" cy="5676900"/>
          </a:xfrm>
          <a:prstGeom prst="rect">
            <a:avLst/>
          </a:prstGeom>
        </p:spPr>
      </p:pic>
    </p:spTree>
    <p:extLst>
      <p:ext uri="{BB962C8B-B14F-4D97-AF65-F5344CB8AC3E}">
        <p14:creationId xmlns:p14="http://schemas.microsoft.com/office/powerpoint/2010/main" val="494916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9B365-396A-4A36-85D8-3E83F68069E6}"/>
              </a:ext>
            </a:extLst>
          </p:cNvPr>
          <p:cNvSpPr>
            <a:spLocks noGrp="1"/>
          </p:cNvSpPr>
          <p:nvPr>
            <p:ph type="title"/>
          </p:nvPr>
        </p:nvSpPr>
        <p:spPr>
          <a:xfrm>
            <a:off x="404090" y="315334"/>
            <a:ext cx="4592782" cy="2455574"/>
          </a:xfrm>
        </p:spPr>
        <p:txBody>
          <a:bodyPr>
            <a:normAutofit fontScale="90000"/>
          </a:bodyPr>
          <a:lstStyle/>
          <a:p>
            <a:pPr algn="ctr"/>
            <a:r>
              <a:rPr lang="en-AU" dirty="0"/>
              <a:t>Adding 3 people supplied by a DNA match </a:t>
            </a:r>
            <a:br>
              <a:rPr lang="en-AU" dirty="0"/>
            </a:br>
            <a:endParaRPr lang="en-AU" dirty="0"/>
          </a:p>
        </p:txBody>
      </p:sp>
      <p:sp>
        <p:nvSpPr>
          <p:cNvPr id="5" name="TextBox 4">
            <a:extLst>
              <a:ext uri="{FF2B5EF4-FFF2-40B4-BE49-F238E27FC236}">
                <a16:creationId xmlns:a16="http://schemas.microsoft.com/office/drawing/2014/main" id="{CD75BA7F-B9B2-47A6-B2B7-22618EB9D420}"/>
              </a:ext>
            </a:extLst>
          </p:cNvPr>
          <p:cNvSpPr txBox="1"/>
          <p:nvPr/>
        </p:nvSpPr>
        <p:spPr>
          <a:xfrm>
            <a:off x="969818" y="4331855"/>
            <a:ext cx="3653051" cy="707886"/>
          </a:xfrm>
          <a:prstGeom prst="rect">
            <a:avLst/>
          </a:prstGeom>
          <a:noFill/>
        </p:spPr>
        <p:txBody>
          <a:bodyPr wrap="none" rtlCol="0">
            <a:spAutoFit/>
          </a:bodyPr>
          <a:lstStyle/>
          <a:p>
            <a:r>
              <a:rPr lang="en-AU" sz="4000" dirty="0">
                <a:latin typeface="Calibri Light" panose="020F0302020204030204" pitchFamily="34" charset="0"/>
                <a:cs typeface="Calibri Light" panose="020F0302020204030204" pitchFamily="34" charset="0"/>
              </a:rPr>
              <a:t>Privacy concerns</a:t>
            </a:r>
          </a:p>
        </p:txBody>
      </p:sp>
      <p:pic>
        <p:nvPicPr>
          <p:cNvPr id="13" name="Picture 12">
            <a:extLst>
              <a:ext uri="{FF2B5EF4-FFF2-40B4-BE49-F238E27FC236}">
                <a16:creationId xmlns:a16="http://schemas.microsoft.com/office/drawing/2014/main" id="{8FEF914F-C3DF-47E2-BE52-731A6578F2A9}"/>
              </a:ext>
            </a:extLst>
          </p:cNvPr>
          <p:cNvPicPr>
            <a:picLocks noChangeAspect="1"/>
          </p:cNvPicPr>
          <p:nvPr/>
        </p:nvPicPr>
        <p:blipFill>
          <a:blip r:embed="rId2"/>
          <a:stretch>
            <a:fillRect/>
          </a:stretch>
        </p:blipFill>
        <p:spPr>
          <a:xfrm>
            <a:off x="6192000" y="720000"/>
            <a:ext cx="4524375" cy="5848350"/>
          </a:xfrm>
          <a:prstGeom prst="rect">
            <a:avLst/>
          </a:prstGeom>
        </p:spPr>
      </p:pic>
    </p:spTree>
    <p:extLst>
      <p:ext uri="{BB962C8B-B14F-4D97-AF65-F5344CB8AC3E}">
        <p14:creationId xmlns:p14="http://schemas.microsoft.com/office/powerpoint/2010/main" val="8770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9B365-396A-4A36-85D8-3E83F68069E6}"/>
              </a:ext>
            </a:extLst>
          </p:cNvPr>
          <p:cNvSpPr>
            <a:spLocks noGrp="1"/>
          </p:cNvSpPr>
          <p:nvPr>
            <p:ph type="title"/>
          </p:nvPr>
        </p:nvSpPr>
        <p:spPr>
          <a:xfrm>
            <a:off x="404090" y="315334"/>
            <a:ext cx="4592782" cy="2455574"/>
          </a:xfrm>
        </p:spPr>
        <p:txBody>
          <a:bodyPr>
            <a:normAutofit/>
          </a:bodyPr>
          <a:lstStyle/>
          <a:p>
            <a:pPr algn="ctr"/>
            <a:endParaRPr lang="en-AU" dirty="0"/>
          </a:p>
        </p:txBody>
      </p:sp>
      <p:pic>
        <p:nvPicPr>
          <p:cNvPr id="4" name="Picture 3">
            <a:extLst>
              <a:ext uri="{FF2B5EF4-FFF2-40B4-BE49-F238E27FC236}">
                <a16:creationId xmlns:a16="http://schemas.microsoft.com/office/drawing/2014/main" id="{89BD3A97-29FF-4902-9D0F-69D445AB7CCC}"/>
              </a:ext>
            </a:extLst>
          </p:cNvPr>
          <p:cNvPicPr>
            <a:picLocks noChangeAspect="1"/>
          </p:cNvPicPr>
          <p:nvPr/>
        </p:nvPicPr>
        <p:blipFill>
          <a:blip r:embed="rId2"/>
          <a:stretch>
            <a:fillRect/>
          </a:stretch>
        </p:blipFill>
        <p:spPr>
          <a:xfrm>
            <a:off x="6228000" y="720000"/>
            <a:ext cx="4724400" cy="5972175"/>
          </a:xfrm>
          <a:prstGeom prst="rect">
            <a:avLst/>
          </a:prstGeom>
        </p:spPr>
      </p:pic>
      <p:sp>
        <p:nvSpPr>
          <p:cNvPr id="3" name="TextBox 2">
            <a:extLst>
              <a:ext uri="{FF2B5EF4-FFF2-40B4-BE49-F238E27FC236}">
                <a16:creationId xmlns:a16="http://schemas.microsoft.com/office/drawing/2014/main" id="{4D6BC7D1-7736-45CE-B488-A8DC12FBDDCA}"/>
              </a:ext>
            </a:extLst>
          </p:cNvPr>
          <p:cNvSpPr txBox="1"/>
          <p:nvPr/>
        </p:nvSpPr>
        <p:spPr>
          <a:xfrm>
            <a:off x="957309" y="2809820"/>
            <a:ext cx="3103418" cy="3785652"/>
          </a:xfrm>
          <a:prstGeom prst="rect">
            <a:avLst/>
          </a:prstGeom>
          <a:noFill/>
        </p:spPr>
        <p:txBody>
          <a:bodyPr wrap="square" rtlCol="0">
            <a:spAutoFit/>
          </a:bodyPr>
          <a:lstStyle/>
          <a:p>
            <a:pPr algn="ctr"/>
            <a:r>
              <a:rPr lang="en-AU" sz="4000" dirty="0">
                <a:latin typeface="Calibri Light" panose="020F0302020204030204" pitchFamily="34" charset="0"/>
                <a:cs typeface="Calibri Light" panose="020F0302020204030204" pitchFamily="34" charset="0"/>
              </a:rPr>
              <a:t>Also adding Lazar </a:t>
            </a:r>
            <a:r>
              <a:rPr lang="en-AU" sz="4000" dirty="0" err="1">
                <a:latin typeface="Calibri Light" panose="020F0302020204030204" pitchFamily="34" charset="0"/>
                <a:cs typeface="Calibri Light" panose="020F0302020204030204" pitchFamily="34" charset="0"/>
              </a:rPr>
              <a:t>Fischl</a:t>
            </a:r>
            <a:r>
              <a:rPr lang="en-AU" sz="4000" dirty="0">
                <a:latin typeface="Calibri Light" panose="020F0302020204030204" pitchFamily="34" charset="0"/>
                <a:cs typeface="Calibri Light" panose="020F0302020204030204" pitchFamily="34" charset="0"/>
              </a:rPr>
              <a:t> from geni.com – noting Timisoara </a:t>
            </a:r>
          </a:p>
        </p:txBody>
      </p:sp>
    </p:spTree>
    <p:extLst>
      <p:ext uri="{BB962C8B-B14F-4D97-AF65-F5344CB8AC3E}">
        <p14:creationId xmlns:p14="http://schemas.microsoft.com/office/powerpoint/2010/main" val="4209307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3DEAC9-B7AB-4472-9820-5DD8BA5992A2}"/>
              </a:ext>
            </a:extLst>
          </p:cNvPr>
          <p:cNvPicPr>
            <a:picLocks noChangeAspect="1"/>
          </p:cNvPicPr>
          <p:nvPr/>
        </p:nvPicPr>
        <p:blipFill>
          <a:blip r:embed="rId2"/>
          <a:stretch>
            <a:fillRect/>
          </a:stretch>
        </p:blipFill>
        <p:spPr>
          <a:xfrm>
            <a:off x="6228000" y="828000"/>
            <a:ext cx="4762500" cy="5838825"/>
          </a:xfrm>
          <a:prstGeom prst="rect">
            <a:avLst/>
          </a:prstGeom>
        </p:spPr>
      </p:pic>
      <p:sp>
        <p:nvSpPr>
          <p:cNvPr id="5" name="TextBox 4">
            <a:extLst>
              <a:ext uri="{FF2B5EF4-FFF2-40B4-BE49-F238E27FC236}">
                <a16:creationId xmlns:a16="http://schemas.microsoft.com/office/drawing/2014/main" id="{1D729920-7C46-454D-BEEA-0D2711E96764}"/>
              </a:ext>
            </a:extLst>
          </p:cNvPr>
          <p:cNvSpPr txBox="1"/>
          <p:nvPr/>
        </p:nvSpPr>
        <p:spPr>
          <a:xfrm>
            <a:off x="240146" y="1921164"/>
            <a:ext cx="4193309" cy="4524315"/>
          </a:xfrm>
          <a:prstGeom prst="rect">
            <a:avLst/>
          </a:prstGeom>
          <a:noFill/>
        </p:spPr>
        <p:txBody>
          <a:bodyPr wrap="square" rtlCol="0">
            <a:spAutoFit/>
          </a:bodyPr>
          <a:lstStyle/>
          <a:p>
            <a:r>
              <a:rPr lang="en-AU" sz="3200" dirty="0"/>
              <a:t>Suggested links</a:t>
            </a:r>
          </a:p>
          <a:p>
            <a:pPr marL="285750" indent="-285750">
              <a:buFont typeface="Arial" panose="020B0604020202020204" pitchFamily="34" charset="0"/>
              <a:buChar char="•"/>
            </a:pPr>
            <a:r>
              <a:rPr lang="en-AU" sz="3200" dirty="0"/>
              <a:t>Jacob and Baruch probable sons of a sister of Baruch not a brother</a:t>
            </a:r>
          </a:p>
          <a:p>
            <a:pPr marL="285750" indent="-285750">
              <a:buFont typeface="Arial" panose="020B0604020202020204" pitchFamily="34" charset="0"/>
              <a:buChar char="•"/>
            </a:pPr>
            <a:r>
              <a:rPr lang="en-AU" sz="3200" dirty="0"/>
              <a:t>thus they are stepsons &amp; nephews of </a:t>
            </a:r>
            <a:r>
              <a:rPr lang="en-AU" sz="3200" dirty="0" err="1"/>
              <a:t>Gedalia</a:t>
            </a:r>
            <a:endParaRPr lang="en-AU" sz="3200" dirty="0"/>
          </a:p>
          <a:p>
            <a:pPr marL="285750" indent="-285750">
              <a:buFont typeface="Arial" panose="020B0604020202020204" pitchFamily="34" charset="0"/>
              <a:buChar char="•"/>
            </a:pPr>
            <a:r>
              <a:rPr lang="en-AU" sz="3200" dirty="0"/>
              <a:t>Isaac possible brother of Lazar</a:t>
            </a:r>
          </a:p>
        </p:txBody>
      </p:sp>
      <p:cxnSp>
        <p:nvCxnSpPr>
          <p:cNvPr id="3" name="Straight Arrow Connector 2">
            <a:extLst>
              <a:ext uri="{FF2B5EF4-FFF2-40B4-BE49-F238E27FC236}">
                <a16:creationId xmlns:a16="http://schemas.microsoft.com/office/drawing/2014/main" id="{C078BA80-B388-4F12-9D8E-B319011208F9}"/>
              </a:ext>
            </a:extLst>
          </p:cNvPr>
          <p:cNvCxnSpPr/>
          <p:nvPr/>
        </p:nvCxnSpPr>
        <p:spPr>
          <a:xfrm>
            <a:off x="1524000" y="3611418"/>
            <a:ext cx="7038109" cy="101600"/>
          </a:xfrm>
          <a:prstGeom prst="straightConnector1">
            <a:avLst/>
          </a:prstGeom>
          <a:ln w="44450">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E396EE8F-A775-496D-B3B0-544CED210503}"/>
              </a:ext>
            </a:extLst>
          </p:cNvPr>
          <p:cNvCxnSpPr/>
          <p:nvPr/>
        </p:nvCxnSpPr>
        <p:spPr>
          <a:xfrm flipV="1">
            <a:off x="4304145" y="3888509"/>
            <a:ext cx="5107710" cy="1283855"/>
          </a:xfrm>
          <a:prstGeom prst="straightConnector1">
            <a:avLst/>
          </a:prstGeom>
          <a:ln w="4445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D57042FB-FF18-4751-8ADF-DE06B4F1F008}"/>
              </a:ext>
            </a:extLst>
          </p:cNvPr>
          <p:cNvCxnSpPr/>
          <p:nvPr/>
        </p:nvCxnSpPr>
        <p:spPr>
          <a:xfrm>
            <a:off x="1431636" y="5634182"/>
            <a:ext cx="7915564" cy="83127"/>
          </a:xfrm>
          <a:prstGeom prst="straightConnector1">
            <a:avLst/>
          </a:prstGeom>
          <a:ln w="444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6423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3"/>
                                        </p:tgtEl>
                                      </p:cBhvr>
                                    </p:animEffect>
                                    <p:set>
                                      <p:cBhvr>
                                        <p:cTn id="15" dur="1" fill="hold">
                                          <p:stCondLst>
                                            <p:cond delay="499"/>
                                          </p:stCondLst>
                                        </p:cTn>
                                        <p:tgtEl>
                                          <p:spTgt spid="3"/>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7"/>
                                        </p:tgtEl>
                                      </p:cBhvr>
                                    </p:animEffect>
                                    <p:set>
                                      <p:cBhvr>
                                        <p:cTn id="28" dur="1" fill="hold">
                                          <p:stCondLst>
                                            <p:cond delay="499"/>
                                          </p:stCondLst>
                                        </p:cTn>
                                        <p:tgtEl>
                                          <p:spTgt spid="7"/>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0" presetClass="exit" presetSubtype="0" fill="hold" nodeType="click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82F47AA-76D1-4D6A-8FB8-91988D11CA77}"/>
              </a:ext>
            </a:extLst>
          </p:cNvPr>
          <p:cNvPicPr>
            <a:picLocks noChangeAspect="1"/>
          </p:cNvPicPr>
          <p:nvPr/>
        </p:nvPicPr>
        <p:blipFill>
          <a:blip r:embed="rId2"/>
          <a:stretch>
            <a:fillRect/>
          </a:stretch>
        </p:blipFill>
        <p:spPr>
          <a:xfrm>
            <a:off x="6308437" y="827088"/>
            <a:ext cx="4591050" cy="5610225"/>
          </a:xfrm>
          <a:prstGeom prst="rect">
            <a:avLst/>
          </a:prstGeom>
        </p:spPr>
      </p:pic>
      <p:sp>
        <p:nvSpPr>
          <p:cNvPr id="5" name="TextBox 4">
            <a:extLst>
              <a:ext uri="{FF2B5EF4-FFF2-40B4-BE49-F238E27FC236}">
                <a16:creationId xmlns:a16="http://schemas.microsoft.com/office/drawing/2014/main" id="{BC93BCBD-BE13-48ED-BC93-B97184A56863}"/>
              </a:ext>
            </a:extLst>
          </p:cNvPr>
          <p:cNvSpPr txBox="1"/>
          <p:nvPr/>
        </p:nvSpPr>
        <p:spPr>
          <a:xfrm>
            <a:off x="682913" y="526472"/>
            <a:ext cx="4332432" cy="5078313"/>
          </a:xfrm>
          <a:prstGeom prst="rect">
            <a:avLst/>
          </a:prstGeom>
          <a:noFill/>
        </p:spPr>
        <p:txBody>
          <a:bodyPr wrap="square" rtlCol="0">
            <a:spAutoFit/>
          </a:bodyPr>
          <a:lstStyle/>
          <a:p>
            <a:r>
              <a:rPr lang="en-AU" sz="3200" dirty="0"/>
              <a:t>More sons of Simon Michael </a:t>
            </a:r>
            <a:r>
              <a:rPr lang="en-AU" sz="3200" dirty="0" err="1"/>
              <a:t>Pressburg</a:t>
            </a:r>
            <a:endParaRPr lang="en-AU" sz="3200" dirty="0"/>
          </a:p>
          <a:p>
            <a:pPr marL="285750" indent="-285750">
              <a:buFont typeface="Arial" panose="020B0604020202020204" pitchFamily="34" charset="0"/>
              <a:buChar char="•"/>
            </a:pPr>
            <a:r>
              <a:rPr lang="en-AU" sz="3200" dirty="0"/>
              <a:t>Michael Samuel has a marriage link with Lazar </a:t>
            </a:r>
            <a:r>
              <a:rPr lang="en-AU" sz="3200" dirty="0" err="1"/>
              <a:t>Fischl</a:t>
            </a:r>
            <a:r>
              <a:rPr lang="en-AU" sz="3200" dirty="0"/>
              <a:t> (geni.com)</a:t>
            </a:r>
          </a:p>
          <a:p>
            <a:pPr marL="285750" indent="-285750">
              <a:buFont typeface="Arial" panose="020B0604020202020204" pitchFamily="34" charset="0"/>
              <a:buChar char="•"/>
            </a:pPr>
            <a:r>
              <a:rPr lang="en-AU" sz="3200" dirty="0"/>
              <a:t>Abraham Simon has a further marriage link with a DNA match of Julian Land (geni.com)</a:t>
            </a:r>
          </a:p>
          <a:p>
            <a:pPr marL="285750" indent="-285750">
              <a:buFont typeface="Arial" panose="020B0604020202020204" pitchFamily="34" charset="0"/>
              <a:buChar char="•"/>
            </a:pPr>
            <a:endParaRPr lang="en-AU" dirty="0"/>
          </a:p>
          <a:p>
            <a:pPr marL="285750" indent="-285750">
              <a:buFont typeface="Arial" panose="020B0604020202020204" pitchFamily="34" charset="0"/>
              <a:buChar char="•"/>
            </a:pPr>
            <a:endParaRPr lang="en-AU" dirty="0"/>
          </a:p>
        </p:txBody>
      </p:sp>
      <p:cxnSp>
        <p:nvCxnSpPr>
          <p:cNvPr id="3" name="Straight Arrow Connector 2">
            <a:extLst>
              <a:ext uri="{FF2B5EF4-FFF2-40B4-BE49-F238E27FC236}">
                <a16:creationId xmlns:a16="http://schemas.microsoft.com/office/drawing/2014/main" id="{AE0FDD02-E7DA-41F0-9039-FF1A8C1C812B}"/>
              </a:ext>
            </a:extLst>
          </p:cNvPr>
          <p:cNvCxnSpPr>
            <a:cxnSpLocks/>
          </p:cNvCxnSpPr>
          <p:nvPr/>
        </p:nvCxnSpPr>
        <p:spPr>
          <a:xfrm>
            <a:off x="3362036" y="2115127"/>
            <a:ext cx="6105237" cy="526473"/>
          </a:xfrm>
          <a:prstGeom prst="straightConnector1">
            <a:avLst/>
          </a:prstGeom>
          <a:ln w="4445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D3C55D3D-6408-4B58-AB04-DD4C42C91F3A}"/>
              </a:ext>
            </a:extLst>
          </p:cNvPr>
          <p:cNvCxnSpPr>
            <a:cxnSpLocks/>
          </p:cNvCxnSpPr>
          <p:nvPr/>
        </p:nvCxnSpPr>
        <p:spPr>
          <a:xfrm flipV="1">
            <a:off x="3426691" y="2793537"/>
            <a:ext cx="6973454" cy="272091"/>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9446CF60-3239-403F-84D9-44CC33AAEB6C}"/>
              </a:ext>
            </a:extLst>
          </p:cNvPr>
          <p:cNvCxnSpPr/>
          <p:nvPr/>
        </p:nvCxnSpPr>
        <p:spPr>
          <a:xfrm>
            <a:off x="9624291" y="3131127"/>
            <a:ext cx="563418" cy="2595418"/>
          </a:xfrm>
          <a:prstGeom prst="straightConnector1">
            <a:avLst/>
          </a:prstGeom>
          <a:ln w="444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7567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17"/>
                                        </p:tgtEl>
                                      </p:cBhvr>
                                    </p:animEffect>
                                    <p:set>
                                      <p:cBhvr>
                                        <p:cTn id="19" dur="1" fill="hold">
                                          <p:stCondLst>
                                            <p:cond delay="499"/>
                                          </p:stCondLst>
                                        </p:cTn>
                                        <p:tgtEl>
                                          <p:spTgt spid="17"/>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3"/>
                                        </p:tgtEl>
                                      </p:cBhvr>
                                    </p:animEffect>
                                    <p:set>
                                      <p:cBhvr>
                                        <p:cTn id="24" dur="1" fill="hold">
                                          <p:stCondLst>
                                            <p:cond delay="499"/>
                                          </p:stCondLst>
                                        </p:cTn>
                                        <p:tgtEl>
                                          <p:spTgt spid="3"/>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82F47AA-76D1-4D6A-8FB8-91988D11CA77}"/>
              </a:ext>
            </a:extLst>
          </p:cNvPr>
          <p:cNvPicPr>
            <a:picLocks noChangeAspect="1"/>
          </p:cNvPicPr>
          <p:nvPr/>
        </p:nvPicPr>
        <p:blipFill>
          <a:blip r:embed="rId2"/>
          <a:stretch>
            <a:fillRect/>
          </a:stretch>
        </p:blipFill>
        <p:spPr>
          <a:xfrm>
            <a:off x="6308437" y="827088"/>
            <a:ext cx="4591050" cy="5610225"/>
          </a:xfrm>
          <a:prstGeom prst="rect">
            <a:avLst/>
          </a:prstGeom>
        </p:spPr>
      </p:pic>
      <p:sp>
        <p:nvSpPr>
          <p:cNvPr id="5" name="TextBox 4">
            <a:extLst>
              <a:ext uri="{FF2B5EF4-FFF2-40B4-BE49-F238E27FC236}">
                <a16:creationId xmlns:a16="http://schemas.microsoft.com/office/drawing/2014/main" id="{BC93BCBD-BE13-48ED-BC93-B97184A56863}"/>
              </a:ext>
            </a:extLst>
          </p:cNvPr>
          <p:cNvSpPr txBox="1"/>
          <p:nvPr/>
        </p:nvSpPr>
        <p:spPr>
          <a:xfrm>
            <a:off x="701385" y="2262908"/>
            <a:ext cx="4332432" cy="3108543"/>
          </a:xfrm>
          <a:prstGeom prst="rect">
            <a:avLst/>
          </a:prstGeom>
          <a:noFill/>
        </p:spPr>
        <p:txBody>
          <a:bodyPr wrap="square" rtlCol="0">
            <a:spAutoFit/>
          </a:bodyPr>
          <a:lstStyle/>
          <a:p>
            <a:r>
              <a:rPr lang="en-AU" sz="3200" dirty="0"/>
              <a:t>Suggested source of the </a:t>
            </a:r>
          </a:p>
          <a:p>
            <a:pPr marL="285750" indent="-285750">
              <a:buFont typeface="Arial" panose="020B0604020202020204" pitchFamily="34" charset="0"/>
              <a:buChar char="•"/>
            </a:pPr>
            <a:r>
              <a:rPr lang="en-AU" sz="3200" dirty="0"/>
              <a:t>other Fischls</a:t>
            </a:r>
          </a:p>
          <a:p>
            <a:pPr marL="285750" indent="-285750">
              <a:buFont typeface="Arial" panose="020B0604020202020204" pitchFamily="34" charset="0"/>
              <a:buChar char="•"/>
            </a:pPr>
            <a:r>
              <a:rPr lang="en-AU" sz="3200" dirty="0" err="1"/>
              <a:t>Fischl</a:t>
            </a:r>
            <a:r>
              <a:rPr lang="en-AU" sz="3200" dirty="0"/>
              <a:t> von </a:t>
            </a:r>
            <a:r>
              <a:rPr lang="en-AU" sz="3200" dirty="0" err="1"/>
              <a:t>Dirsztays</a:t>
            </a:r>
            <a:endParaRPr lang="en-AU" sz="3200" dirty="0"/>
          </a:p>
          <a:p>
            <a:endParaRPr lang="en-AU" sz="3200" dirty="0"/>
          </a:p>
          <a:p>
            <a:pPr marL="285750" indent="-285750">
              <a:buFont typeface="Arial" panose="020B0604020202020204" pitchFamily="34" charset="0"/>
              <a:buChar char="•"/>
            </a:pPr>
            <a:endParaRPr lang="en-AU" sz="3200" dirty="0"/>
          </a:p>
          <a:p>
            <a:pPr marL="285750" indent="-285750">
              <a:buFont typeface="Arial" panose="020B0604020202020204" pitchFamily="34" charset="0"/>
              <a:buChar char="•"/>
            </a:pPr>
            <a:endParaRPr lang="en-AU" dirty="0"/>
          </a:p>
          <a:p>
            <a:pPr marL="285750" indent="-285750">
              <a:buFont typeface="Arial" panose="020B0604020202020204" pitchFamily="34" charset="0"/>
              <a:buChar char="•"/>
            </a:pPr>
            <a:endParaRPr lang="en-AU" dirty="0"/>
          </a:p>
        </p:txBody>
      </p:sp>
      <p:cxnSp>
        <p:nvCxnSpPr>
          <p:cNvPr id="3" name="Straight Arrow Connector 2">
            <a:extLst>
              <a:ext uri="{FF2B5EF4-FFF2-40B4-BE49-F238E27FC236}">
                <a16:creationId xmlns:a16="http://schemas.microsoft.com/office/drawing/2014/main" id="{1E66116F-1821-44DD-969B-92C339483969}"/>
              </a:ext>
            </a:extLst>
          </p:cNvPr>
          <p:cNvCxnSpPr>
            <a:cxnSpLocks/>
          </p:cNvCxnSpPr>
          <p:nvPr/>
        </p:nvCxnSpPr>
        <p:spPr>
          <a:xfrm>
            <a:off x="4286774" y="3506598"/>
            <a:ext cx="4177718" cy="1338138"/>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46631B0D-5DCD-436E-828F-ABB1D2DC1042}"/>
              </a:ext>
            </a:extLst>
          </p:cNvPr>
          <p:cNvCxnSpPr>
            <a:cxnSpLocks/>
          </p:cNvCxnSpPr>
          <p:nvPr/>
        </p:nvCxnSpPr>
        <p:spPr>
          <a:xfrm>
            <a:off x="1669409" y="3175466"/>
            <a:ext cx="8647609" cy="2661916"/>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1C84C1BF-D9FD-418A-AD1F-9BD2BA7CE006}"/>
              </a:ext>
            </a:extLst>
          </p:cNvPr>
          <p:cNvSpPr txBox="1"/>
          <p:nvPr/>
        </p:nvSpPr>
        <p:spPr>
          <a:xfrm>
            <a:off x="8368046" y="6030912"/>
            <a:ext cx="673582" cy="861774"/>
          </a:xfrm>
          <a:prstGeom prst="rect">
            <a:avLst/>
          </a:prstGeom>
          <a:noFill/>
        </p:spPr>
        <p:txBody>
          <a:bodyPr wrap="none" rtlCol="0">
            <a:spAutoFit/>
          </a:bodyPr>
          <a:lstStyle/>
          <a:p>
            <a:pPr algn="ctr"/>
            <a:r>
              <a:rPr lang="en-AU" sz="1000" dirty="0"/>
              <a:t>Lajos</a:t>
            </a:r>
          </a:p>
          <a:p>
            <a:pPr algn="ctr"/>
            <a:r>
              <a:rPr lang="en-AU" sz="1000" dirty="0"/>
              <a:t>Ignasz</a:t>
            </a:r>
          </a:p>
          <a:p>
            <a:pPr algn="ctr"/>
            <a:r>
              <a:rPr lang="en-AU" sz="1000" dirty="0"/>
              <a:t>Gutmann</a:t>
            </a:r>
          </a:p>
          <a:p>
            <a:pPr algn="ctr"/>
            <a:r>
              <a:rPr lang="en-AU" sz="1000" dirty="0"/>
              <a:t>Laszlo</a:t>
            </a:r>
          </a:p>
          <a:p>
            <a:pPr algn="ctr"/>
            <a:r>
              <a:rPr lang="en-AU" sz="1000" dirty="0"/>
              <a:t>Bela</a:t>
            </a:r>
          </a:p>
        </p:txBody>
      </p:sp>
      <p:cxnSp>
        <p:nvCxnSpPr>
          <p:cNvPr id="7" name="Straight Arrow Connector 6">
            <a:extLst>
              <a:ext uri="{FF2B5EF4-FFF2-40B4-BE49-F238E27FC236}">
                <a16:creationId xmlns:a16="http://schemas.microsoft.com/office/drawing/2014/main" id="{F4F4C56A-AD36-4F61-93A6-EE5334EBA940}"/>
              </a:ext>
            </a:extLst>
          </p:cNvPr>
          <p:cNvCxnSpPr>
            <a:cxnSpLocks/>
          </p:cNvCxnSpPr>
          <p:nvPr/>
        </p:nvCxnSpPr>
        <p:spPr>
          <a:xfrm>
            <a:off x="8704837" y="5227782"/>
            <a:ext cx="0" cy="803130"/>
          </a:xfrm>
          <a:prstGeom prst="straightConnector1">
            <a:avLst/>
          </a:prstGeom>
          <a:ln w="2222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6665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3"/>
                                        </p:tgtEl>
                                      </p:cBhvr>
                                    </p:animEffect>
                                    <p:set>
                                      <p:cBhvr>
                                        <p:cTn id="28" dur="1" fill="hold">
                                          <p:stCondLst>
                                            <p:cond delay="499"/>
                                          </p:stCondLst>
                                        </p:cTn>
                                        <p:tgtEl>
                                          <p:spTgt spid="3"/>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1A60E-1B5D-40BE-A3D3-6FDAE30F4A16}"/>
              </a:ext>
            </a:extLst>
          </p:cNvPr>
          <p:cNvSpPr>
            <a:spLocks noGrp="1"/>
          </p:cNvSpPr>
          <p:nvPr>
            <p:ph type="title"/>
          </p:nvPr>
        </p:nvSpPr>
        <p:spPr/>
        <p:txBody>
          <a:bodyPr/>
          <a:lstStyle/>
          <a:p>
            <a:pPr algn="ctr"/>
            <a:r>
              <a:rPr lang="en-AU" dirty="0"/>
              <a:t>Conclusion</a:t>
            </a:r>
          </a:p>
        </p:txBody>
      </p:sp>
      <p:sp>
        <p:nvSpPr>
          <p:cNvPr id="3" name="Content Placeholder 2">
            <a:extLst>
              <a:ext uri="{FF2B5EF4-FFF2-40B4-BE49-F238E27FC236}">
                <a16:creationId xmlns:a16="http://schemas.microsoft.com/office/drawing/2014/main" id="{BF0B62E0-182D-42C5-A91E-232B2E7D6E81}"/>
              </a:ext>
            </a:extLst>
          </p:cNvPr>
          <p:cNvSpPr>
            <a:spLocks noGrp="1"/>
          </p:cNvSpPr>
          <p:nvPr>
            <p:ph idx="1"/>
          </p:nvPr>
        </p:nvSpPr>
        <p:spPr/>
        <p:txBody>
          <a:bodyPr>
            <a:normAutofit/>
          </a:bodyPr>
          <a:lstStyle/>
          <a:p>
            <a:r>
              <a:rPr lang="en-AU" dirty="0"/>
              <a:t>Baruch </a:t>
            </a:r>
            <a:r>
              <a:rPr lang="en-AU" dirty="0" err="1"/>
              <a:t>Lousada</a:t>
            </a:r>
            <a:r>
              <a:rPr lang="en-AU" dirty="0"/>
              <a:t> marriage links were accompanied by claims of Baruch </a:t>
            </a:r>
            <a:r>
              <a:rPr lang="en-AU" dirty="0" err="1"/>
              <a:t>Lousada</a:t>
            </a:r>
            <a:r>
              <a:rPr lang="en-AU" dirty="0"/>
              <a:t> ancestry by both Barrows and </a:t>
            </a:r>
            <a:r>
              <a:rPr lang="en-AU" dirty="0" err="1"/>
              <a:t>Fischl</a:t>
            </a:r>
            <a:r>
              <a:rPr lang="en-AU" dirty="0"/>
              <a:t> von </a:t>
            </a:r>
            <a:r>
              <a:rPr lang="en-AU" dirty="0" err="1"/>
              <a:t>Dirsztays</a:t>
            </a:r>
            <a:endParaRPr lang="en-AU" dirty="0"/>
          </a:p>
          <a:p>
            <a:r>
              <a:rPr lang="en-AU" dirty="0"/>
              <a:t>We have yet to conclusively prove those claims</a:t>
            </a:r>
          </a:p>
          <a:p>
            <a:r>
              <a:rPr lang="en-AU" dirty="0"/>
              <a:t>Analysis of Barrow ancestry helps us with </a:t>
            </a:r>
            <a:r>
              <a:rPr lang="en-AU" dirty="0" err="1"/>
              <a:t>Fischl</a:t>
            </a:r>
            <a:r>
              <a:rPr lang="en-AU" dirty="0"/>
              <a:t> von Dirsztay ancestry both of whom appear to have </a:t>
            </a:r>
            <a:r>
              <a:rPr lang="en-AU" dirty="0" err="1"/>
              <a:t>Pressburg</a:t>
            </a:r>
            <a:r>
              <a:rPr lang="en-AU" dirty="0"/>
              <a:t> ancestry</a:t>
            </a:r>
          </a:p>
        </p:txBody>
      </p:sp>
    </p:spTree>
    <p:extLst>
      <p:ext uri="{BB962C8B-B14F-4D97-AF65-F5344CB8AC3E}">
        <p14:creationId xmlns:p14="http://schemas.microsoft.com/office/powerpoint/2010/main" val="282170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1A60E-1B5D-40BE-A3D3-6FDAE30F4A16}"/>
              </a:ext>
            </a:extLst>
          </p:cNvPr>
          <p:cNvSpPr>
            <a:spLocks noGrp="1"/>
          </p:cNvSpPr>
          <p:nvPr>
            <p:ph type="title"/>
          </p:nvPr>
        </p:nvSpPr>
        <p:spPr/>
        <p:txBody>
          <a:bodyPr/>
          <a:lstStyle/>
          <a:p>
            <a:pPr algn="ctr"/>
            <a:r>
              <a:rPr lang="en-AU" dirty="0"/>
              <a:t>Acknowledgements</a:t>
            </a:r>
          </a:p>
        </p:txBody>
      </p:sp>
      <p:sp>
        <p:nvSpPr>
          <p:cNvPr id="3" name="Content Placeholder 2">
            <a:extLst>
              <a:ext uri="{FF2B5EF4-FFF2-40B4-BE49-F238E27FC236}">
                <a16:creationId xmlns:a16="http://schemas.microsoft.com/office/drawing/2014/main" id="{BF0B62E0-182D-42C5-A91E-232B2E7D6E81}"/>
              </a:ext>
            </a:extLst>
          </p:cNvPr>
          <p:cNvSpPr>
            <a:spLocks noGrp="1"/>
          </p:cNvSpPr>
          <p:nvPr>
            <p:ph idx="1"/>
          </p:nvPr>
        </p:nvSpPr>
        <p:spPr/>
        <p:txBody>
          <a:bodyPr>
            <a:normAutofit/>
          </a:bodyPr>
          <a:lstStyle/>
          <a:p>
            <a:pPr marL="0" indent="0" algn="ctr">
              <a:buNone/>
            </a:pPr>
            <a:r>
              <a:rPr lang="en-AU" dirty="0"/>
              <a:t>Thanks to Edgar Samuel, Ton </a:t>
            </a:r>
            <a:r>
              <a:rPr lang="en-AU" dirty="0" err="1"/>
              <a:t>Tielen</a:t>
            </a:r>
            <a:r>
              <a:rPr lang="en-AU" dirty="0"/>
              <a:t> and Michael </a:t>
            </a:r>
            <a:r>
              <a:rPr lang="en-AU" dirty="0" err="1"/>
              <a:t>Waas</a:t>
            </a:r>
            <a:r>
              <a:rPr lang="en-AU" dirty="0"/>
              <a:t> for their support and encouragement, to Jarrett Ross for the advice on the Nunes </a:t>
            </a:r>
            <a:r>
              <a:rPr lang="en-AU" dirty="0" err="1"/>
              <a:t>Vaz</a:t>
            </a:r>
            <a:r>
              <a:rPr lang="en-AU" dirty="0"/>
              <a:t> DNA match, to Dena Jenkins for </a:t>
            </a:r>
            <a:r>
              <a:rPr lang="en-AU" dirty="0" err="1"/>
              <a:t>Fischl</a:t>
            </a:r>
            <a:r>
              <a:rPr lang="en-AU" dirty="0"/>
              <a:t> data, to Fernando Gonzalez del Campo Roman for help with Spanish and Portuguese records, to Maria Jose </a:t>
            </a:r>
            <a:r>
              <a:rPr lang="en-AU" dirty="0" err="1"/>
              <a:t>Surribas</a:t>
            </a:r>
            <a:r>
              <a:rPr lang="en-AU" dirty="0"/>
              <a:t> for help with Spanish records, to </a:t>
            </a:r>
            <a:r>
              <a:rPr lang="en-AU" dirty="0" err="1"/>
              <a:t>Florbela</a:t>
            </a:r>
            <a:r>
              <a:rPr lang="en-AU" dirty="0"/>
              <a:t> </a:t>
            </a:r>
            <a:r>
              <a:rPr lang="en-AU" dirty="0" err="1"/>
              <a:t>Veiga</a:t>
            </a:r>
            <a:r>
              <a:rPr lang="en-AU" dirty="0"/>
              <a:t> </a:t>
            </a:r>
            <a:r>
              <a:rPr lang="en-AU" dirty="0" err="1"/>
              <a:t>Frade</a:t>
            </a:r>
            <a:r>
              <a:rPr lang="en-AU" dirty="0"/>
              <a:t> for help with Portuguese records and to Randy Schoenberg for help with the </a:t>
            </a:r>
            <a:r>
              <a:rPr lang="en-AU" dirty="0" err="1"/>
              <a:t>Pressburgs</a:t>
            </a:r>
            <a:r>
              <a:rPr lang="en-AU" dirty="0"/>
              <a:t> and geni.com</a:t>
            </a:r>
          </a:p>
        </p:txBody>
      </p:sp>
    </p:spTree>
    <p:extLst>
      <p:ext uri="{BB962C8B-B14F-4D97-AF65-F5344CB8AC3E}">
        <p14:creationId xmlns:p14="http://schemas.microsoft.com/office/powerpoint/2010/main" val="3723156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34181</TotalTime>
  <Words>1739</Words>
  <Application>Microsoft Office PowerPoint</Application>
  <PresentationFormat>Widescreen</PresentationFormat>
  <Paragraphs>179</Paragraphs>
  <Slides>35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Cambria Math</vt:lpstr>
      <vt:lpstr>Office Theme</vt:lpstr>
      <vt:lpstr>Barrows and Fischl von Dirsztays</vt:lpstr>
      <vt:lpstr>This talk shows a major role reversal</vt:lpstr>
      <vt:lpstr>Simon Barrow of Bath – key ancestor of the Barrows</vt:lpstr>
      <vt:lpstr>Some eminent Barrow Generals </vt:lpstr>
      <vt:lpstr>Barrow genealogy basics:</vt:lpstr>
      <vt:lpstr>Via Simon Barrow of Bath</vt:lpstr>
      <vt:lpstr>And Baron Lyon de Symons</vt:lpstr>
      <vt:lpstr>Barrow genealogy basics:</vt:lpstr>
      <vt:lpstr>Pressburgs</vt:lpstr>
      <vt:lpstr>Debunking the Barrow Legends  </vt:lpstr>
      <vt:lpstr>Baruch Lousada marriages with the Barrows</vt:lpstr>
      <vt:lpstr>Lousada forenames among the Barrows</vt:lpstr>
      <vt:lpstr>Double tragedy in 1826 and 1828</vt:lpstr>
      <vt:lpstr>The 22 cousins</vt:lpstr>
      <vt:lpstr>…who were grandchildren of Jacob Barrow…</vt:lpstr>
      <vt:lpstr>…now in newly reconstituted family structure!</vt:lpstr>
      <vt:lpstr>Samuel de Symons rescue highlights importance of Pressburg descent </vt:lpstr>
      <vt:lpstr>A new observation</vt:lpstr>
      <vt:lpstr>Pressburg descent of the Barrows - starting with this chart</vt:lpstr>
      <vt:lpstr>Adding known ancestors</vt:lpstr>
      <vt:lpstr>PowerPoint Presentation</vt:lpstr>
      <vt:lpstr>Now we can turn to the Fischl von Dirsztays</vt:lpstr>
      <vt:lpstr>Baruch Lousada marriages with the Fischl von Dirsztays</vt:lpstr>
      <vt:lpstr>Some eminent Fischls &amp; Dirsztays</vt:lpstr>
      <vt:lpstr>Baron Victor Adolf von Dirsztay 1882-1935</vt:lpstr>
      <vt:lpstr>Fischl von Dirsztay claims of Baruch Lousada ancestry  </vt:lpstr>
      <vt:lpstr>Pressburg descent of the Fischl von Dirsztays  - we start here</vt:lpstr>
      <vt:lpstr>Simplifying and then adding Moritz Baruh of Timisoara</vt:lpstr>
      <vt:lpstr>Adding 3 people supplied by a DNA match  </vt:lpstr>
      <vt:lpstr>PowerPoint Presentation</vt:lpstr>
      <vt:lpstr>PowerPoint Presentation</vt:lpstr>
      <vt:lpstr>PowerPoint Presentation</vt:lpstr>
      <vt:lpstr>PowerPoint Presentation</vt:lpstr>
      <vt:lpstr>Conclusion</vt:lpstr>
      <vt:lpstr>Acknowledgements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illustrious Baruch Louzadas</dc:title>
  <dc:creator>Julian Land</dc:creator>
  <cp:lastModifiedBy>Julian Land</cp:lastModifiedBy>
  <cp:revision>886</cp:revision>
  <dcterms:created xsi:type="dcterms:W3CDTF">2021-04-29T07:09:57Z</dcterms:created>
  <dcterms:modified xsi:type="dcterms:W3CDTF">2022-01-30T20:15:01Z</dcterms:modified>
</cp:coreProperties>
</file>