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0" r:id="rId5"/>
    <p:sldId id="269" r:id="rId6"/>
    <p:sldId id="258" r:id="rId7"/>
    <p:sldId id="273" r:id="rId8"/>
    <p:sldId id="259" r:id="rId9"/>
    <p:sldId id="275" r:id="rId10"/>
    <p:sldId id="260" r:id="rId11"/>
    <p:sldId id="274" r:id="rId12"/>
    <p:sldId id="261" r:id="rId13"/>
    <p:sldId id="276" r:id="rId14"/>
    <p:sldId id="262" r:id="rId15"/>
    <p:sldId id="277" r:id="rId16"/>
    <p:sldId id="263" r:id="rId17"/>
    <p:sldId id="278" r:id="rId18"/>
    <p:sldId id="264" r:id="rId19"/>
    <p:sldId id="279" r:id="rId20"/>
    <p:sldId id="265" r:id="rId21"/>
    <p:sldId id="280" r:id="rId22"/>
    <p:sldId id="266" r:id="rId23"/>
    <p:sldId id="281" r:id="rId24"/>
    <p:sldId id="267" r:id="rId25"/>
    <p:sldId id="282" r:id="rId26"/>
    <p:sldId id="26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5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84CBB-C01B-2E74-E109-F17183C7E7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D3578-C624-67C8-DB8D-3FB31A0BF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57D83-9CF2-3604-3DD5-6194C8D4F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29/09/2024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62522-73FF-6A7E-2BF0-19C7344A2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20A10-2BD8-F771-6A30-46EFD4CDD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194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D81FA-636C-1A72-7F0E-083F3D587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ED361-EBD0-28AB-59CF-81A52FB9D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5CE52-050A-6246-4F48-F9E634548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29/09/2024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7BE68-3570-D9EE-2BBE-76C321D66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5D9CF-5151-3EF3-3866-C8641DB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3307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17357-182A-14FD-CA20-059E83867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45E25-436E-A35F-22FC-29DA9446A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759BA-FA5A-C4D8-4DAF-84AEFC088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29/09/2024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6825C-662A-FE61-0E92-0CBEB340A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D857B-1B45-BDFD-7E9D-58A0713DF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7580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E6E8E-370B-B162-24F7-FFDC4A566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91340-DCD0-D041-95E0-328EE29AC1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E7BA8-8E44-5D59-5EC4-F1C62C5754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9644DA-A709-FB3B-8752-0280E48FD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29/09/2024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EFF99B-AEDE-2E51-1AD1-1EB392FD9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574D0-594D-6151-2E66-E80260B1A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01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18DE8-7CEE-1786-9C35-85A97A39D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4BF4C0-EB35-2CC7-D1AE-7130ABD1A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E4324D-DEB6-C48F-04CB-6FEDE3775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2A2AEF-74BE-C13B-3385-00154BC5D4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B6FE4F-48EC-466C-B85E-92A1BD02F9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7E4848-3559-9D95-8F14-1F4D98155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29/09/2024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DA43D0-6A91-C50C-0070-E5D0047EC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548DBB-4096-2211-DE89-5143A1E93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234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AA3A-A653-A8B9-4CB5-075E5F7BA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54DAF3-F936-710C-1330-1A22FE3C4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29/09/2024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7DD31-76AC-01FF-D4A9-D1D41A8BC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86029-57A6-E175-46AB-0ECA9BABE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3335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BBA90-E70F-09E4-C184-7F076D7B7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29/09/2024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12589F-92D0-8B84-0522-814F550B2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6CC22-A52B-4D06-3C22-828F683EC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066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BF456-A4B0-E048-FAB1-91C41EEAB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7D99B-3F39-949E-6627-ECE6DDDD9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85F55-AC10-E4B2-4900-F4F35FC800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C04B2D-CACB-2735-B154-2E727210D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29/09/2024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13E5C-F7A0-E958-CBF5-25113122F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BF775-264C-0A92-A374-FA0EA5C5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2403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4DEC0-219B-4C9E-91C8-74EA01948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2B89DC-DF90-D978-DF50-5E5B25E2C2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E44CC-29B0-CAFE-31AA-AB54E7AACD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16315-590D-E898-ECA2-1BE877231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29/09/2024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3BBFB-9254-F90F-2FEE-A6A4966F2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8C00D3-F9A1-6C24-55BD-B43141EAD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9143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93B13-8236-6A4C-A15D-67BB3FD71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CF0752-9628-CAAA-96FF-B7DD455A3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B6631-45DB-F7F4-83DD-F3B8E6E4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29/09/2024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6F7EA-3E56-4970-C330-5102F70CE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1BC4C-4816-C101-E245-D6DAFFB39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1170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336FE2-F63D-7BFB-2B53-FA379CB7BB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DBE534-2BEF-B990-D34F-65DE5425D0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4CC29-484C-C42B-F8B8-7EAE31440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29/09/2024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B8A12-125E-EB99-231F-62A4F91EB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06DDA-F2C3-D5E6-AFE8-2EECF099B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98969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2965E2-C661-3F1F-E076-48811A3E4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B87E50-4B30-17A9-0DC1-160316972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7DD5A-922B-706D-7EEE-A83EBA31B8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53054A-14AE-4CC2-9CA6-8433772F52F5}" type="datetimeFigureOut">
              <a:rPr lang="en-AU" smtClean="0"/>
              <a:t>29/09/2024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3BDBD-CCB3-8062-C48D-A95C993302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8F00D-559D-978C-A53C-97907B646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0514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746F07-0382-026C-81D4-E5BCC32C0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6862" y="3886200"/>
            <a:ext cx="4805996" cy="1297115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AU" sz="4000" dirty="0">
                <a:solidFill>
                  <a:schemeClr val="tx2"/>
                </a:solidFill>
              </a:rPr>
              <a:t>THE BARUCH </a:t>
            </a:r>
            <a:r>
              <a:rPr lang="en-AU" sz="4000">
                <a:solidFill>
                  <a:schemeClr val="tx2"/>
                </a:solidFill>
              </a:rPr>
              <a:t>LOUSADA PART OF </a:t>
            </a:r>
            <a:r>
              <a:rPr lang="en-AU" sz="4000" dirty="0">
                <a:solidFill>
                  <a:schemeClr val="tx2"/>
                </a:solidFill>
              </a:rPr>
              <a:t>THE WESTERN SEPHARDIC DIASPORA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1647EE-3ABA-5961-34AD-8A3D41C60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235" y="2880359"/>
            <a:ext cx="4805691" cy="838831"/>
          </a:xfrm>
        </p:spPr>
        <p:txBody>
          <a:bodyPr anchor="b">
            <a:normAutofit fontScale="92500" lnSpcReduction="10000"/>
          </a:bodyPr>
          <a:lstStyle/>
          <a:p>
            <a:pPr algn="l"/>
            <a:endParaRPr lang="en-AU" sz="2000" dirty="0">
              <a:solidFill>
                <a:schemeClr val="tx2"/>
              </a:solidFill>
            </a:endParaRPr>
          </a:p>
          <a:p>
            <a:pPr algn="l"/>
            <a:r>
              <a:rPr lang="en-AU" sz="3200" dirty="0">
                <a:solidFill>
                  <a:schemeClr val="tx2"/>
                </a:solidFill>
              </a:rPr>
              <a:t>1540-1743</a:t>
            </a:r>
          </a:p>
          <a:p>
            <a:pPr algn="l"/>
            <a:endParaRPr lang="en-AU" sz="3200" dirty="0">
              <a:solidFill>
                <a:schemeClr val="tx2"/>
              </a:solidFill>
            </a:endParaRPr>
          </a:p>
        </p:txBody>
      </p:sp>
      <p:pic>
        <p:nvPicPr>
          <p:cNvPr id="7" name="Graphic 6" descr="Earth Globe Europe-Africa">
            <a:extLst>
              <a:ext uri="{FF2B5EF4-FFF2-40B4-BE49-F238E27FC236}">
                <a16:creationId xmlns:a16="http://schemas.microsoft.com/office/drawing/2014/main" id="{1A0D21DF-F40A-68FA-DA98-353517276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9712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2F16E-6D64-9C91-B857-F9FEA062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AU" dirty="0"/>
              <a:t>   THIS (MAINLY PORTUGUESE) STORY STARTS IN SPAIN </a:t>
            </a:r>
            <a:br>
              <a:rPr lang="en-AU" dirty="0"/>
            </a:br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B7C7F-1318-F453-9F86-F338E7127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GRANADA?</a:t>
            </a:r>
          </a:p>
          <a:p>
            <a:pPr lvl="1"/>
            <a:r>
              <a:rPr lang="en-AU" dirty="0"/>
              <a:t>LAST IBERIAN MUSLIM CALIPHATE </a:t>
            </a:r>
          </a:p>
          <a:p>
            <a:pPr lvl="1"/>
            <a:r>
              <a:rPr lang="en-AU" dirty="0"/>
              <a:t>FELL IN 1492 </a:t>
            </a:r>
          </a:p>
          <a:p>
            <a:pPr lvl="1"/>
            <a:r>
              <a:rPr lang="en-AU" dirty="0"/>
              <a:t>JEWS FARED BETTER UNDER MUSLIM RULE THAN CATHOLIC RULE</a:t>
            </a:r>
          </a:p>
          <a:p>
            <a:r>
              <a:rPr lang="en-AU" dirty="0"/>
              <a:t>ALSO IN 1492 – A MOMENTOUS YEAR</a:t>
            </a:r>
          </a:p>
          <a:p>
            <a:pPr lvl="1"/>
            <a:r>
              <a:rPr lang="en-AU" dirty="0"/>
              <a:t>COLUMBUS DISCOVERED NEW WORLD</a:t>
            </a:r>
          </a:p>
          <a:p>
            <a:pPr lvl="1"/>
            <a:r>
              <a:rPr lang="en-AU" dirty="0"/>
              <a:t>UNCONVERTED JEWS EXPELLED FROM SPAIN - ½ TO PORTUGAL</a:t>
            </a:r>
          </a:p>
        </p:txBody>
      </p:sp>
    </p:spTree>
    <p:extLst>
      <p:ext uri="{BB962C8B-B14F-4D97-AF65-F5344CB8AC3E}">
        <p14:creationId xmlns:p14="http://schemas.microsoft.com/office/powerpoint/2010/main" val="161654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2F16E-6D64-9C91-B857-F9FEA062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AU" dirty="0"/>
              <a:t>   </a:t>
            </a:r>
            <a:br>
              <a:rPr lang="en-AU" dirty="0"/>
            </a:br>
            <a:r>
              <a:rPr lang="en-AU" dirty="0"/>
              <a:t>WHAT PORTUGAL MEANT TO US</a:t>
            </a:r>
            <a:br>
              <a:rPr lang="en-AU" dirty="0"/>
            </a:br>
            <a:r>
              <a:rPr lang="en-AU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B7C7F-1318-F453-9F86-F338E7127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AU" dirty="0"/>
          </a:p>
          <a:p>
            <a:r>
              <a:rPr lang="en-AU" dirty="0"/>
              <a:t>RELIGIOUS PROBLEMS </a:t>
            </a:r>
          </a:p>
          <a:p>
            <a:pPr lvl="1"/>
            <a:r>
              <a:rPr lang="en-AU" dirty="0"/>
              <a:t>CONVERSION IN 1497</a:t>
            </a:r>
          </a:p>
          <a:p>
            <a:pPr lvl="1"/>
            <a:r>
              <a:rPr lang="en-AU" dirty="0"/>
              <a:t>2 ENCOUNTERS WITH COIMBRA INQUISITION (1580, 1650)</a:t>
            </a:r>
          </a:p>
          <a:p>
            <a:pPr lvl="1"/>
            <a:r>
              <a:rPr lang="en-AU" dirty="0"/>
              <a:t>(LEADING TO MODERN LEGAL REDRESS)</a:t>
            </a:r>
          </a:p>
          <a:p>
            <a:r>
              <a:rPr lang="en-AU" dirty="0"/>
              <a:t>SEVERAL EXITS TO SPAIN </a:t>
            </a:r>
          </a:p>
          <a:p>
            <a:pPr lvl="1"/>
            <a:r>
              <a:rPr lang="en-AU" dirty="0"/>
              <a:t>AND THEN ELSEWHERE</a:t>
            </a:r>
          </a:p>
          <a:p>
            <a:r>
              <a:rPr lang="en-AU" dirty="0"/>
              <a:t>PORTUGUESE COMMONLY USED IN TRADE AND OTHER DOCUMENTS UNTIL 1750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0425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2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2F16E-6D64-9C91-B857-F9FEA062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dirty="0"/>
              <a:t>   OUR PORTUGUESE LOCATIONS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B7C7F-1318-F453-9F86-F338E7127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  <a:p>
            <a:r>
              <a:rPr lang="en-AU" dirty="0"/>
              <a:t>BAPTISM IN LOUSADA</a:t>
            </a:r>
          </a:p>
          <a:p>
            <a:r>
              <a:rPr lang="en-AU" dirty="0"/>
              <a:t>A SHORT STAY IN BRAGANZA</a:t>
            </a:r>
          </a:p>
          <a:p>
            <a:r>
              <a:rPr lang="en-AU" dirty="0"/>
              <a:t>A LONG STAY IN VINHAIS</a:t>
            </a:r>
          </a:p>
          <a:p>
            <a:r>
              <a:rPr lang="en-AU" dirty="0"/>
              <a:t>STRONG CONTACT WITH VILLAFLOR FAMILIES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612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2F16E-6D64-9C91-B857-F9FEA062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AU" dirty="0"/>
              <a:t>   </a:t>
            </a:r>
            <a:br>
              <a:rPr lang="en-AU" dirty="0"/>
            </a:br>
            <a:r>
              <a:rPr lang="en-AU" dirty="0"/>
              <a:t>A LONG PAUSE IN PORTUGAL </a:t>
            </a:r>
            <a:br>
              <a:rPr lang="en-AU" dirty="0"/>
            </a:br>
            <a:r>
              <a:rPr lang="en-AU" dirty="0"/>
              <a:t> 1492-1630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B7C7F-1318-F453-9F86-F338E7127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33E2B4-006B-45ED-9898-92E9F77B7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416" y="2128656"/>
            <a:ext cx="7297168" cy="26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1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E4602-D6E0-B22C-633B-F2533A55B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TO MADRID circa 163O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ABEB68-1A56-E07F-BB58-0280ABD57F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69655" y="2484345"/>
            <a:ext cx="7468642" cy="2686425"/>
          </a:xfrm>
        </p:spPr>
      </p:pic>
    </p:spTree>
    <p:extLst>
      <p:ext uri="{BB962C8B-B14F-4D97-AF65-F5344CB8AC3E}">
        <p14:creationId xmlns:p14="http://schemas.microsoft.com/office/powerpoint/2010/main" val="1795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E4602-D6E0-B22C-633B-F2533A55B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TO MADRID 163O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4B4D73-1D62-70AE-9DD1-F36C9E6C5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8423" y="3079534"/>
            <a:ext cx="10515600" cy="4351338"/>
          </a:xfrm>
        </p:spPr>
        <p:txBody>
          <a:bodyPr/>
          <a:lstStyle/>
          <a:p>
            <a:r>
              <a:rPr lang="en-AU" dirty="0"/>
              <a:t>THANKS TO STRONG LINKS WITH VILLAFLOR FAMILIES</a:t>
            </a:r>
          </a:p>
          <a:p>
            <a:r>
              <a:rPr lang="en-AU" dirty="0"/>
              <a:t>WITH SEVERAL MARRIAGES</a:t>
            </a:r>
          </a:p>
          <a:p>
            <a:pPr lvl="1"/>
            <a:r>
              <a:rPr lang="en-AU" dirty="0"/>
              <a:t>PROBABLY IN VILLAFLOR </a:t>
            </a:r>
          </a:p>
          <a:p>
            <a:pPr lvl="1"/>
            <a:r>
              <a:rPr lang="en-AU" dirty="0"/>
              <a:t>AS WELL AS MADRID</a:t>
            </a:r>
          </a:p>
        </p:txBody>
      </p:sp>
    </p:spTree>
    <p:extLst>
      <p:ext uri="{BB962C8B-B14F-4D97-AF65-F5344CB8AC3E}">
        <p14:creationId xmlns:p14="http://schemas.microsoft.com/office/powerpoint/2010/main" val="385029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AF5D2-7723-AF1E-ECBF-DC0AB24F2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TO LIVORNO </a:t>
            </a:r>
            <a:br>
              <a:rPr lang="en-AU" dirty="0"/>
            </a:br>
            <a:r>
              <a:rPr lang="en-AU" dirty="0"/>
              <a:t>1640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C8130C2-3F1D-C623-F454-13E979D972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90284" y="2677134"/>
            <a:ext cx="7211431" cy="2648320"/>
          </a:xfrm>
        </p:spPr>
      </p:pic>
    </p:spTree>
    <p:extLst>
      <p:ext uri="{BB962C8B-B14F-4D97-AF65-F5344CB8AC3E}">
        <p14:creationId xmlns:p14="http://schemas.microsoft.com/office/powerpoint/2010/main" val="177976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AF5D2-7723-AF1E-ECBF-DC0AB24F2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WHY LIVORNO?</a:t>
            </a:r>
            <a:br>
              <a:rPr lang="en-AU" dirty="0"/>
            </a:br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1CB8AA-E09F-3162-7B3F-5851CF66B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655" y="2389042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AU" dirty="0"/>
          </a:p>
          <a:p>
            <a:r>
              <a:rPr lang="en-AU" dirty="0"/>
              <a:t>BOOM PORT FROM 1590s START</a:t>
            </a:r>
          </a:p>
          <a:p>
            <a:r>
              <a:rPr lang="en-AU" dirty="0"/>
              <a:t>CARGOS EXCHANGED IN SUCH PORTS KEPT LIQUID ASSETS OUT OF SPAIN</a:t>
            </a:r>
          </a:p>
        </p:txBody>
      </p:sp>
    </p:spTree>
    <p:extLst>
      <p:ext uri="{BB962C8B-B14F-4D97-AF65-F5344CB8AC3E}">
        <p14:creationId xmlns:p14="http://schemas.microsoft.com/office/powerpoint/2010/main" val="193910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2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8E094-C150-FB39-742B-B87112186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TO AMSTERDAM </a:t>
            </a:r>
            <a:br>
              <a:rPr lang="en-AU" dirty="0"/>
            </a:br>
            <a:r>
              <a:rPr lang="en-AU" dirty="0"/>
              <a:t>1645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3A863D-FFFA-8ABF-E5D9-5A02FFA0F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27293A-5F0C-DA71-3229-F86BB0AFF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205" y="2090550"/>
            <a:ext cx="7449590" cy="2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4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E4602-D6E0-B22C-633B-F2533A55B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DEPARTING PORTUGUESE NEW CHRISTIANS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0DF355-5093-017C-9981-A9B73469C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646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AU" dirty="0"/>
              <a:t>WOULD IDEALLY LEAVE BEHIND IN MADRID </a:t>
            </a:r>
          </a:p>
          <a:p>
            <a:pPr lvl="1"/>
            <a:r>
              <a:rPr lang="en-AU" dirty="0"/>
              <a:t>GOVERNMENT PAPER (WORTHLESS AFTER CROWN BANKRUPTCY OF 1647)</a:t>
            </a:r>
          </a:p>
          <a:p>
            <a:pPr lvl="1"/>
            <a:r>
              <a:rPr lang="en-AU" dirty="0"/>
              <a:t>DEBTS SECURED AGAINST SUCH PAPER HENCE UNHAPPY CREDITORS</a:t>
            </a:r>
          </a:p>
          <a:p>
            <a:pPr lvl="1"/>
            <a:r>
              <a:rPr lang="en-AU" dirty="0"/>
              <a:t>A FRUSTRATED SPANISH INQUISITION WITH NO ASSETS TO CONFISCATE </a:t>
            </a:r>
          </a:p>
          <a:p>
            <a:r>
              <a:rPr lang="en-AU" dirty="0"/>
              <a:t>ONE SUCH WEALTHY DEPARTEE WAS</a:t>
            </a:r>
          </a:p>
          <a:p>
            <a:pPr lvl="1"/>
            <a:r>
              <a:rPr lang="en-AU" dirty="0"/>
              <a:t>TOMAS RODRIGUES PEREIRA b VILLAFLOR circa 1606</a:t>
            </a:r>
          </a:p>
          <a:p>
            <a:pPr lvl="1"/>
            <a:r>
              <a:rPr lang="en-AU" dirty="0"/>
              <a:t>BECAME ABRAHAM ISRAEL PEREIRA IN AMSTERDAM</a:t>
            </a:r>
          </a:p>
          <a:p>
            <a:pPr lvl="1"/>
            <a:r>
              <a:rPr lang="en-AU" dirty="0"/>
              <a:t>HAD BARUCH LOUSADAS IN HIS ORBIT (AMSTERDAM, ROUEN, BAYONNE, LIVORNO)</a:t>
            </a:r>
          </a:p>
          <a:p>
            <a:pPr lvl="1"/>
            <a:r>
              <a:rPr lang="en-AU" dirty="0"/>
              <a:t>NEPHEW OF THE ISAAC BARUCH LOUSADA SENT TO LIVORNO IN 1640</a:t>
            </a:r>
          </a:p>
        </p:txBody>
      </p:sp>
    </p:spTree>
    <p:extLst>
      <p:ext uri="{BB962C8B-B14F-4D97-AF65-F5344CB8AC3E}">
        <p14:creationId xmlns:p14="http://schemas.microsoft.com/office/powerpoint/2010/main" val="421483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2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4C500-58E7-914A-E05F-C8EEF8605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361"/>
            <a:ext cx="10515600" cy="1325563"/>
          </a:xfrm>
        </p:spPr>
        <p:txBody>
          <a:bodyPr/>
          <a:lstStyle/>
          <a:p>
            <a:pPr algn="ctr"/>
            <a:r>
              <a:rPr lang="en-AU" dirty="0"/>
              <a:t>TO BARBADOS</a:t>
            </a:r>
            <a:br>
              <a:rPr lang="en-AU" dirty="0"/>
            </a:br>
            <a:r>
              <a:rPr lang="en-AU" dirty="0"/>
              <a:t>1659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AB8C60-2BDF-7BB5-AEF4-A56D7A7CDD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47442" y="2691421"/>
            <a:ext cx="7097115" cy="2657846"/>
          </a:xfrm>
        </p:spPr>
      </p:pic>
    </p:spTree>
    <p:extLst>
      <p:ext uri="{BB962C8B-B14F-4D97-AF65-F5344CB8AC3E}">
        <p14:creationId xmlns:p14="http://schemas.microsoft.com/office/powerpoint/2010/main" val="94382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72000" b="-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4C500-58E7-914A-E05F-C8EEF8605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361"/>
            <a:ext cx="10515600" cy="1325563"/>
          </a:xfrm>
        </p:spPr>
        <p:txBody>
          <a:bodyPr/>
          <a:lstStyle/>
          <a:p>
            <a:pPr algn="ctr"/>
            <a:r>
              <a:rPr lang="en-AU" dirty="0"/>
              <a:t>WHY BARBADOS?</a:t>
            </a:r>
            <a:br>
              <a:rPr lang="en-AU" dirty="0"/>
            </a:br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A51A4C-FCA9-A0CC-1729-B49788045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DUTCH OUSTED FROM BRAZIL 1654</a:t>
            </a:r>
          </a:p>
          <a:p>
            <a:pPr lvl="1"/>
            <a:r>
              <a:rPr lang="en-AU" dirty="0"/>
              <a:t>JEWS WERE PROMINENT AMONG DUTCH SUGAR PLANTERS AND PROCESSORS</a:t>
            </a:r>
          </a:p>
          <a:p>
            <a:pPr lvl="1"/>
            <a:r>
              <a:rPr lang="en-AU" dirty="0"/>
              <a:t>MOST HEADED FOR AMSTERDAM WITH INDUSTRY KNOWLEDGE INCLUDING BARBADOS POTENTIAL</a:t>
            </a:r>
          </a:p>
          <a:p>
            <a:pPr lvl="1"/>
            <a:r>
              <a:rPr lang="en-AU" dirty="0"/>
              <a:t>THE MERCADOS WERE ONE SUCH FAMILY – AND GOT PASS FROM CROMWELL TO GO TO BARBADOS IN 1655</a:t>
            </a:r>
          </a:p>
          <a:p>
            <a:r>
              <a:rPr lang="en-AU" dirty="0"/>
              <a:t>ABRAHAM ISRAEL PEREIRA EXCITED BY SUGAR</a:t>
            </a:r>
          </a:p>
          <a:p>
            <a:pPr lvl="1"/>
            <a:r>
              <a:rPr lang="en-AU" dirty="0"/>
              <a:t>INVESTED IN A REFINERY IN AMSTERDAM</a:t>
            </a:r>
          </a:p>
          <a:p>
            <a:pPr lvl="1"/>
            <a:r>
              <a:rPr lang="en-AU" dirty="0"/>
              <a:t>MARRIAGE LINK BETWEEN MERCADOS AND BARUCH LOUSADAS BY 1659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3634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917E0-B24D-2EB9-3BBA-A7615D258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FIRST EXIT FROM LIVORNO</a:t>
            </a:r>
            <a:br>
              <a:rPr lang="en-AU" dirty="0"/>
            </a:br>
            <a:r>
              <a:rPr lang="en-AU" dirty="0"/>
              <a:t>1662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920505-049C-F20E-B0BA-9F216329A4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90284" y="2629502"/>
            <a:ext cx="7211431" cy="2743583"/>
          </a:xfrm>
        </p:spPr>
      </p:pic>
    </p:spTree>
    <p:extLst>
      <p:ext uri="{BB962C8B-B14F-4D97-AF65-F5344CB8AC3E}">
        <p14:creationId xmlns:p14="http://schemas.microsoft.com/office/powerpoint/2010/main" val="234022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917E0-B24D-2EB9-3BBA-A7615D258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AFTER 1662 DEPARTURE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DF7C74-348C-BEC3-74BC-6B7796D62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352" y="2141537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AU" dirty="0"/>
              <a:t>ISAAC BARUCH LOUSADA DIED IN AMSTERDAM IN 1667</a:t>
            </a:r>
          </a:p>
          <a:p>
            <a:r>
              <a:rPr lang="en-AU" dirty="0"/>
              <a:t>REMAINING LIVORNO BARUCH LOUSADAS HAD MANY DESCENDANTS</a:t>
            </a:r>
          </a:p>
          <a:p>
            <a:pPr lvl="1"/>
            <a:r>
              <a:rPr lang="en-AU" dirty="0"/>
              <a:t>LIVORNO</a:t>
            </a:r>
          </a:p>
          <a:p>
            <a:pPr lvl="1"/>
            <a:r>
              <a:rPr lang="en-AU" dirty="0"/>
              <a:t>TUNIS</a:t>
            </a:r>
          </a:p>
          <a:p>
            <a:pPr lvl="1"/>
            <a:r>
              <a:rPr lang="en-AU" dirty="0"/>
              <a:t>ELSEWHERE</a:t>
            </a:r>
          </a:p>
          <a:p>
            <a:r>
              <a:rPr lang="en-AU" dirty="0"/>
              <a:t>DIMINISHING CONNECTION WITH AMSTERDAM IN FAVOUR OF LONDON</a:t>
            </a:r>
          </a:p>
          <a:p>
            <a:pPr lvl="1"/>
            <a:r>
              <a:rPr lang="en-AU" dirty="0"/>
              <a:t>FRANCOS</a:t>
            </a:r>
          </a:p>
          <a:p>
            <a:pPr lvl="1"/>
            <a:r>
              <a:rPr lang="en-AU" dirty="0"/>
              <a:t>MONTEFIORES</a:t>
            </a:r>
          </a:p>
          <a:p>
            <a:pPr lvl="1"/>
            <a:r>
              <a:rPr lang="en-AU" dirty="0"/>
              <a:t>LEVI SONSINOS</a:t>
            </a:r>
          </a:p>
        </p:txBody>
      </p:sp>
    </p:spTree>
    <p:extLst>
      <p:ext uri="{BB962C8B-B14F-4D97-AF65-F5344CB8AC3E}">
        <p14:creationId xmlns:p14="http://schemas.microsoft.com/office/powerpoint/2010/main" val="349310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2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6A8AC-1664-F51C-5296-027582304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FIRST RETURN FROM THE CARIBBEAN</a:t>
            </a:r>
            <a:br>
              <a:rPr lang="en-AU" dirty="0"/>
            </a:br>
            <a:r>
              <a:rPr lang="en-AU" dirty="0"/>
              <a:t>1672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291A58C-9005-5D2B-6A03-A463990AEA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28363" y="2662844"/>
            <a:ext cx="7335274" cy="2676899"/>
          </a:xfrm>
        </p:spPr>
      </p:pic>
    </p:spTree>
    <p:extLst>
      <p:ext uri="{BB962C8B-B14F-4D97-AF65-F5344CB8AC3E}">
        <p14:creationId xmlns:p14="http://schemas.microsoft.com/office/powerpoint/2010/main" val="181686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6A8AC-1664-F51C-5296-027582304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dirty="0"/>
              <a:t>THE CARIBBEAN CONNECTION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102632-5AA0-66B0-F966-40348847E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AU" dirty="0"/>
          </a:p>
          <a:p>
            <a:r>
              <a:rPr lang="en-AU" dirty="0"/>
              <a:t>ISAAC BARUCH LOUSADA IN AMSTERDAM WAS REPLACED BY HIS SON DAVID FROM BARBADOS WHOSE DESCENDANTS TRADED WITH CURACAO AND SURINAM</a:t>
            </a:r>
          </a:p>
          <a:p>
            <a:r>
              <a:rPr lang="en-AU" dirty="0"/>
              <a:t>ISAAC’S STEPSON AND NEPHEW AARON REMAINED IN BARBADOS AND HIS DESCENDANTS TRADED WITH MOSES BARUCH LOUSADA IN LONDON</a:t>
            </a:r>
          </a:p>
          <a:p>
            <a:r>
              <a:rPr lang="en-AU" dirty="0"/>
              <a:t>MORE GENERALLY THE AMSTERDAM – BARBADOS AXIS EVOLVED AFTER THE TREATY OF BREDA 1667 TO</a:t>
            </a:r>
          </a:p>
          <a:p>
            <a:pPr lvl="1"/>
            <a:r>
              <a:rPr lang="en-AU" dirty="0"/>
              <a:t>AMSTERDAM – SURINAM – CURACAO</a:t>
            </a:r>
          </a:p>
          <a:p>
            <a:pPr lvl="1"/>
            <a:r>
              <a:rPr lang="en-AU" dirty="0"/>
              <a:t>LONDON – BARBADOS – JAMAICA</a:t>
            </a:r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353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2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47AA0-4525-46C0-C787-AFA6142D2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LAST EXIT FROM IBERIA</a:t>
            </a:r>
            <a:br>
              <a:rPr lang="en-AU" dirty="0"/>
            </a:br>
            <a:r>
              <a:rPr lang="en-AU" dirty="0"/>
              <a:t>1698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DECB17-F395-8EB9-A793-8E57A826A9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3179" y="2700950"/>
            <a:ext cx="6925642" cy="2600688"/>
          </a:xfrm>
        </p:spPr>
      </p:pic>
    </p:spTree>
    <p:extLst>
      <p:ext uri="{BB962C8B-B14F-4D97-AF65-F5344CB8AC3E}">
        <p14:creationId xmlns:p14="http://schemas.microsoft.com/office/powerpoint/2010/main" val="60353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47AA0-4525-46C0-C787-AFA6142D2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LAST EXIT FROM IBERIA</a:t>
            </a:r>
            <a:br>
              <a:rPr lang="en-AU" dirty="0"/>
            </a:br>
            <a:r>
              <a:rPr lang="en-AU" dirty="0"/>
              <a:t>1698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2ED55F-5336-87D0-5270-ECAE6ED9C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AU" dirty="0"/>
              <a:t>VINHAIS DAMAGED IN LINGERING CONFLICT AFTER 1640 PORTUGUESE SECCESSION</a:t>
            </a:r>
          </a:p>
          <a:p>
            <a:r>
              <a:rPr lang="en-AU" dirty="0"/>
              <a:t>LIKELY RESIDUAL LOUSADAS MOVED TO NORTHERN SPAIN</a:t>
            </a:r>
          </a:p>
          <a:p>
            <a:r>
              <a:rPr lang="en-AU" dirty="0"/>
              <a:t>CORUNNA LINKED BY PACKET BOAT SERVICE TO FALMOUTH UP UNTIL 1701</a:t>
            </a:r>
          </a:p>
          <a:p>
            <a:r>
              <a:rPr lang="en-AU" dirty="0"/>
              <a:t>PROBABLE 1698 ROUTE TO LONDON OF JACOB AND ABRAHAM</a:t>
            </a:r>
          </a:p>
        </p:txBody>
      </p:sp>
    </p:spTree>
    <p:extLst>
      <p:ext uri="{BB962C8B-B14F-4D97-AF65-F5344CB8AC3E}">
        <p14:creationId xmlns:p14="http://schemas.microsoft.com/office/powerpoint/2010/main" val="17739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3FE2-1BBB-C302-CEFB-B1114A593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INTO THE EMPIRE</a:t>
            </a:r>
            <a:br>
              <a:rPr lang="en-AU" dirty="0"/>
            </a:br>
            <a:r>
              <a:rPr lang="en-AU" dirty="0"/>
              <a:t>1705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FC6275F-F71B-1090-F4C5-31D8CFFFBA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85547" y="2691423"/>
            <a:ext cx="7020905" cy="2619741"/>
          </a:xfrm>
        </p:spPr>
      </p:pic>
    </p:spTree>
    <p:extLst>
      <p:ext uri="{BB962C8B-B14F-4D97-AF65-F5344CB8AC3E}">
        <p14:creationId xmlns:p14="http://schemas.microsoft.com/office/powerpoint/2010/main" val="191544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3FE2-1BBB-C302-CEFB-B1114A593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INTO THE EMPIRE</a:t>
            </a:r>
            <a:br>
              <a:rPr lang="en-AU" dirty="0"/>
            </a:br>
            <a:r>
              <a:rPr lang="en-AU" dirty="0"/>
              <a:t>1705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B39533-DD52-D068-9AC6-F3CFF8079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0498"/>
            <a:ext cx="10515600" cy="4351338"/>
          </a:xfrm>
        </p:spPr>
        <p:txBody>
          <a:bodyPr/>
          <a:lstStyle/>
          <a:p>
            <a:r>
              <a:rPr lang="en-AU" dirty="0"/>
              <a:t>A BARUCH LOUSADA MARRIES A PRAGUE MAN circa 1705</a:t>
            </a:r>
          </a:p>
          <a:p>
            <a:r>
              <a:rPr lang="en-AU" dirty="0"/>
              <a:t>LIKELY AN ADVENTITIOUS EVENT DUE TO BEING WIDOWED THERE</a:t>
            </a:r>
          </a:p>
          <a:p>
            <a:r>
              <a:rPr lang="en-AU" dirty="0"/>
              <a:t>MANY ITALIAN LINKS WITH THE EMPIRE THROUGH THIS PERIOD</a:t>
            </a:r>
          </a:p>
        </p:txBody>
      </p:sp>
    </p:spTree>
    <p:extLst>
      <p:ext uri="{BB962C8B-B14F-4D97-AF65-F5344CB8AC3E}">
        <p14:creationId xmlns:p14="http://schemas.microsoft.com/office/powerpoint/2010/main" val="149964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F7E94-F62A-F110-0FD7-F8DA00B76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ANOTHER ENTRY TO THE NEW WORLD</a:t>
            </a:r>
            <a:br>
              <a:rPr lang="en-AU" dirty="0"/>
            </a:br>
            <a:r>
              <a:rPr lang="en-AU" dirty="0"/>
              <a:t>1717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7762F2-2A51-A905-53D2-15E3BF02A8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42679" y="2710476"/>
            <a:ext cx="7106642" cy="2581635"/>
          </a:xfrm>
        </p:spPr>
      </p:pic>
    </p:spTree>
    <p:extLst>
      <p:ext uri="{BB962C8B-B14F-4D97-AF65-F5344CB8AC3E}">
        <p14:creationId xmlns:p14="http://schemas.microsoft.com/office/powerpoint/2010/main" val="383385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F7E94-F62A-F110-0FD7-F8DA00B76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ANOTHER ENTRY TO THE NEW WORLD</a:t>
            </a:r>
            <a:br>
              <a:rPr lang="en-AU" dirty="0"/>
            </a:br>
            <a:r>
              <a:rPr lang="en-AU" dirty="0"/>
              <a:t>1717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6BE23D-C0BD-7C27-BF6F-63234B764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327" y="2141537"/>
            <a:ext cx="10515600" cy="4351338"/>
          </a:xfrm>
        </p:spPr>
        <p:txBody>
          <a:bodyPr/>
          <a:lstStyle/>
          <a:p>
            <a:r>
              <a:rPr lang="en-AU" dirty="0"/>
              <a:t>ABRAHAM REMAINS IN LONDON – DIES 1722</a:t>
            </a:r>
          </a:p>
          <a:p>
            <a:r>
              <a:rPr lang="en-AU" dirty="0"/>
              <a:t>JACOB GOES TO NEW YORK IN 1717 WITH SONS</a:t>
            </a:r>
          </a:p>
          <a:p>
            <a:pPr lvl="1"/>
            <a:r>
              <a:rPr lang="en-AU" dirty="0"/>
              <a:t>AARON</a:t>
            </a:r>
          </a:p>
          <a:p>
            <a:pPr lvl="1"/>
            <a:r>
              <a:rPr lang="en-AU" dirty="0"/>
              <a:t>MOSES</a:t>
            </a:r>
          </a:p>
          <a:p>
            <a:r>
              <a:rPr lang="en-AU" dirty="0"/>
              <a:t>PROMINENT IN CHOCOLATE, WITH CURACAO TRADING LINKS</a:t>
            </a:r>
          </a:p>
          <a:p>
            <a:pPr lvl="1"/>
            <a:r>
              <a:rPr lang="en-AU" dirty="0"/>
              <a:t>MANY NEW ENGLAND DESCENDANTS</a:t>
            </a:r>
          </a:p>
          <a:p>
            <a:pPr lvl="1"/>
            <a:r>
              <a:rPr lang="en-AU" dirty="0"/>
              <a:t>AND MANY MIDWEST LOUSADAS (NON-DESCENDANTS) DUE TO AARON GIVING HIS NAME TO A PROBABLE ADOPTED SON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7592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D9336-F00F-894A-544B-353E58A1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FIRST EXIT FROM THE EMPIRE</a:t>
            </a:r>
            <a:br>
              <a:rPr lang="en-AU" dirty="0"/>
            </a:br>
            <a:r>
              <a:rPr lang="en-AU" dirty="0"/>
              <a:t>1735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AC28EBB-9409-DD1D-4088-D2E0F2EB37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99810" y="2705713"/>
            <a:ext cx="7192379" cy="2591162"/>
          </a:xfrm>
        </p:spPr>
      </p:pic>
    </p:spTree>
    <p:extLst>
      <p:ext uri="{BB962C8B-B14F-4D97-AF65-F5344CB8AC3E}">
        <p14:creationId xmlns:p14="http://schemas.microsoft.com/office/powerpoint/2010/main" val="55706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D9336-F00F-894A-544B-353E58A1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FIRST EXIT FROM THE EMPIRE</a:t>
            </a:r>
            <a:br>
              <a:rPr lang="en-AU" dirty="0"/>
            </a:br>
            <a:r>
              <a:rPr lang="en-AU" dirty="0"/>
              <a:t>1735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B56467-F6B8-7937-F91F-323955903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328" y="2506662"/>
            <a:ext cx="10515600" cy="4351338"/>
          </a:xfrm>
        </p:spPr>
        <p:txBody>
          <a:bodyPr/>
          <a:lstStyle/>
          <a:p>
            <a:r>
              <a:rPr lang="en-AU" dirty="0"/>
              <a:t>SIMON BARROW OF BARBADOS</a:t>
            </a:r>
          </a:p>
          <a:p>
            <a:pPr lvl="1"/>
            <a:r>
              <a:rPr lang="en-AU" dirty="0"/>
              <a:t>MARRIES MONTEFIORE WIFE IN ITALY (LIVORNO?) 1735</a:t>
            </a:r>
          </a:p>
          <a:p>
            <a:pPr lvl="1"/>
            <a:r>
              <a:rPr lang="en-AU" dirty="0"/>
              <a:t>JOINS EXIT TO LONDON OF LEVI SONSINOS AND MONTEFIORES</a:t>
            </a:r>
          </a:p>
          <a:p>
            <a:pPr lvl="1"/>
            <a:r>
              <a:rPr lang="en-AU" dirty="0"/>
              <a:t>REACHES BARBADOS BY 1759</a:t>
            </a:r>
          </a:p>
          <a:p>
            <a:r>
              <a:rPr lang="en-AU" dirty="0"/>
              <a:t>BROTHER STAYS ON IN PRAGUE</a:t>
            </a:r>
          </a:p>
          <a:p>
            <a:pPr lvl="1"/>
            <a:r>
              <a:rPr lang="en-AU" dirty="0"/>
              <a:t>A PROBABLE ANCESTOR OF RANDY SCHOENBERG</a:t>
            </a:r>
          </a:p>
          <a:p>
            <a:r>
              <a:rPr lang="en-AU" dirty="0"/>
              <a:t>HALF-BROTHERS MOVE TO HUNGARY AND START FISCHL FAMILY</a:t>
            </a: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5559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D1464-D6C2-860B-12F1-532063A60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THE BARUCH DIASPORA PRODUCED DESCENDANTS IN: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CA4B5-8517-6C1B-A3EA-EB873AF6C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AU" dirty="0"/>
          </a:p>
          <a:p>
            <a:pPr algn="ctr"/>
            <a:r>
              <a:rPr lang="en-AU" dirty="0"/>
              <a:t>THE NETHERLANDS (PRESENT-DAY)</a:t>
            </a:r>
          </a:p>
          <a:p>
            <a:pPr algn="ctr"/>
            <a:r>
              <a:rPr lang="en-AU" dirty="0"/>
              <a:t>THE UNITED KINGDOM (CONTINUOUS FROM 1743)</a:t>
            </a:r>
          </a:p>
          <a:p>
            <a:pPr algn="ctr"/>
            <a:r>
              <a:rPr lang="en-AU" dirty="0"/>
              <a:t>THE USA (CONTINUOUS FROM 1717)</a:t>
            </a:r>
          </a:p>
          <a:p>
            <a:pPr algn="ctr"/>
            <a:r>
              <a:rPr lang="en-AU" dirty="0"/>
              <a:t>AND OTHER FORMER BRITISH COLONIES</a:t>
            </a:r>
          </a:p>
          <a:p>
            <a:pPr algn="ctr"/>
            <a:r>
              <a:rPr lang="en-AU"/>
              <a:t>ELSEWHERE (HUNGARY, NORTH AFRICA, LATIN AMERICA)?</a:t>
            </a:r>
            <a:endParaRPr lang="en-AU" dirty="0"/>
          </a:p>
          <a:p>
            <a:pPr marL="0" indent="0" algn="ctr">
              <a:buNone/>
            </a:pPr>
            <a:endParaRPr lang="en-AU" dirty="0"/>
          </a:p>
          <a:p>
            <a:pPr marL="0" indent="0" algn="ctr">
              <a:buNone/>
            </a:pPr>
            <a:r>
              <a:rPr lang="en-AU" dirty="0"/>
              <a:t>as revealed in www.barrow-lousada.org</a:t>
            </a:r>
          </a:p>
        </p:txBody>
      </p:sp>
    </p:spTree>
    <p:extLst>
      <p:ext uri="{BB962C8B-B14F-4D97-AF65-F5344CB8AC3E}">
        <p14:creationId xmlns:p14="http://schemas.microsoft.com/office/powerpoint/2010/main" val="212895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1032</TotalTime>
  <Words>713</Words>
  <Application>Microsoft Office PowerPoint</Application>
  <PresentationFormat>Widescreen</PresentationFormat>
  <Paragraphs>118</Paragraphs>
  <Slides>26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Office Theme</vt:lpstr>
      <vt:lpstr>THE BARUCH LOUSADA PART OF THE WESTERN SEPHARDIC DIASPORA</vt:lpstr>
      <vt:lpstr>   THIS (MAINLY PORTUGUESE) STORY STARTS IN SPAIN  </vt:lpstr>
      <vt:lpstr>    WHAT PORTUGAL MEANT TO US  </vt:lpstr>
      <vt:lpstr>   OUR PORTUGUESE LOCATIONS</vt:lpstr>
      <vt:lpstr>    A LONG PAUSE IN PORTUGAL   1492-1630</vt:lpstr>
      <vt:lpstr>TO MADRID circa 163O</vt:lpstr>
      <vt:lpstr>TO MADRID 163O</vt:lpstr>
      <vt:lpstr>TO LIVORNO  1640</vt:lpstr>
      <vt:lpstr>WHY LIVORNO? </vt:lpstr>
      <vt:lpstr>TO AMSTERDAM  1645</vt:lpstr>
      <vt:lpstr>DEPARTING PORTUGUESE NEW CHRISTIANS</vt:lpstr>
      <vt:lpstr>TO BARBADOS 1659</vt:lpstr>
      <vt:lpstr>WHY BARBADOS? </vt:lpstr>
      <vt:lpstr>FIRST EXIT FROM LIVORNO 1662</vt:lpstr>
      <vt:lpstr>AFTER 1662 DEPARTURE</vt:lpstr>
      <vt:lpstr>FIRST RETURN FROM THE CARIBBEAN 1672</vt:lpstr>
      <vt:lpstr>THE CARIBBEAN CONNECTION</vt:lpstr>
      <vt:lpstr>LAST EXIT FROM IBERIA 1698</vt:lpstr>
      <vt:lpstr>LAST EXIT FROM IBERIA 1698</vt:lpstr>
      <vt:lpstr>INTO THE EMPIRE 1705</vt:lpstr>
      <vt:lpstr>INTO THE EMPIRE 1705</vt:lpstr>
      <vt:lpstr>ANOTHER ENTRY TO THE NEW WORLD 1717</vt:lpstr>
      <vt:lpstr>ANOTHER ENTRY TO THE NEW WORLD 1717</vt:lpstr>
      <vt:lpstr>FIRST EXIT FROM THE EMPIRE 1735</vt:lpstr>
      <vt:lpstr>FIRST EXIT FROM THE EMPIRE 1735</vt:lpstr>
      <vt:lpstr>THE BARUCH DIASPORA PRODUCED DESCENDANTS IN: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Julian Land</dc:creator>
  <cp:lastModifiedBy>William Julian Land</cp:lastModifiedBy>
  <cp:revision>47</cp:revision>
  <dcterms:created xsi:type="dcterms:W3CDTF">2024-09-13T11:13:52Z</dcterms:created>
  <dcterms:modified xsi:type="dcterms:W3CDTF">2024-09-29T00:42:07Z</dcterms:modified>
</cp:coreProperties>
</file>