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94" r:id="rId6"/>
    <p:sldId id="260" r:id="rId7"/>
    <p:sldId id="261" r:id="rId8"/>
    <p:sldId id="262" r:id="rId9"/>
    <p:sldId id="263" r:id="rId10"/>
    <p:sldId id="265" r:id="rId11"/>
    <p:sldId id="266" r:id="rId12"/>
    <p:sldId id="267" r:id="rId13"/>
    <p:sldId id="282" r:id="rId14"/>
    <p:sldId id="303" r:id="rId15"/>
    <p:sldId id="302" r:id="rId16"/>
    <p:sldId id="304" r:id="rId17"/>
    <p:sldId id="271" r:id="rId18"/>
    <p:sldId id="275" r:id="rId19"/>
    <p:sldId id="274" r:id="rId20"/>
    <p:sldId id="308" r:id="rId21"/>
    <p:sldId id="313" r:id="rId22"/>
    <p:sldId id="295" r:id="rId23"/>
    <p:sldId id="298" r:id="rId24"/>
    <p:sldId id="310" r:id="rId25"/>
    <p:sldId id="309" r:id="rId26"/>
    <p:sldId id="311" r:id="rId27"/>
    <p:sldId id="312" r:id="rId28"/>
    <p:sldId id="296" r:id="rId29"/>
    <p:sldId id="315" r:id="rId30"/>
    <p:sldId id="299" r:id="rId31"/>
    <p:sldId id="314" r:id="rId32"/>
    <p:sldId id="316" r:id="rId33"/>
    <p:sldId id="297" r:id="rId34"/>
    <p:sldId id="317" r:id="rId35"/>
    <p:sldId id="300" r:id="rId36"/>
    <p:sldId id="305" r:id="rId37"/>
    <p:sldId id="306" r:id="rId38"/>
    <p:sldId id="301" r:id="rId39"/>
    <p:sldId id="319" r:id="rId40"/>
    <p:sldId id="318" r:id="rId41"/>
    <p:sldId id="320" r:id="rId42"/>
    <p:sldId id="277"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7" autoAdjust="0"/>
    <p:restoredTop sz="94660"/>
  </p:normalViewPr>
  <p:slideViewPr>
    <p:cSldViewPr snapToGrid="0">
      <p:cViewPr varScale="1">
        <p:scale>
          <a:sx n="102" d="100"/>
          <a:sy n="102" d="100"/>
        </p:scale>
        <p:origin x="90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A6CA-AA3D-D780-56F7-91ECF71B8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89042C2-2F97-4921-70A5-61B41337B9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3728571-4909-ABD4-BEA6-F25BEE303279}"/>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5" name="Footer Placeholder 4">
            <a:extLst>
              <a:ext uri="{FF2B5EF4-FFF2-40B4-BE49-F238E27FC236}">
                <a16:creationId xmlns:a16="http://schemas.microsoft.com/office/drawing/2014/main" id="{014CEABE-1BB5-D56C-4CC7-F21378B6F2A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D5290E6-047E-C374-8DA5-D94EFCA94F04}"/>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140544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587BC-461F-FAB0-0A00-A2E199D6ABC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A6FD818-BF46-FF72-E6ED-F170075C92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D388B1-4C71-C7A2-03E0-59503FB426AA}"/>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5" name="Footer Placeholder 4">
            <a:extLst>
              <a:ext uri="{FF2B5EF4-FFF2-40B4-BE49-F238E27FC236}">
                <a16:creationId xmlns:a16="http://schemas.microsoft.com/office/drawing/2014/main" id="{4D2E770F-6DBE-5E9E-7F46-7A9987BC220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6019D4C-A9CF-2063-00FC-1CA9C354E031}"/>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3179246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9F74-2EA9-0D43-A7A3-A38B69B328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AE48F3D-AEBC-31FF-8DE1-586CB18C95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634761-F7E0-AF99-01D6-DEDF6500D43A}"/>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5" name="Footer Placeholder 4">
            <a:extLst>
              <a:ext uri="{FF2B5EF4-FFF2-40B4-BE49-F238E27FC236}">
                <a16:creationId xmlns:a16="http://schemas.microsoft.com/office/drawing/2014/main" id="{8137443F-C62A-F35A-D7FF-FBD45C73B63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E2AB155-3917-6812-2D45-8EF577D64865}"/>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2769845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963AE-181B-43D1-892F-A497830E2DBD}"/>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127168C-356A-95E6-749F-69E04E1189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7B48850-8255-309A-7121-3876BA4D94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F984DF8F-755A-E89A-A871-DF9B48331553}"/>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6" name="Footer Placeholder 5">
            <a:extLst>
              <a:ext uri="{FF2B5EF4-FFF2-40B4-BE49-F238E27FC236}">
                <a16:creationId xmlns:a16="http://schemas.microsoft.com/office/drawing/2014/main" id="{91CDE97D-25BD-E210-DD34-E04DBAA62B3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D6142BD-0B0A-320B-2EAF-62EA994F1167}"/>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3655796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36167-B48E-9CF8-C96D-CA25AA548E36}"/>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0B7D649-C264-2F72-E417-E5E6EA543E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904CBE-9FB4-EA43-6C2B-FDAA408C23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A9861BC-55E7-E0CD-5EE7-F4D2CC491B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ADC04D-B9BF-E81F-CCA5-F786BCD85A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747064E8-F328-8A30-0A99-C3C677B66230}"/>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8" name="Footer Placeholder 7">
            <a:extLst>
              <a:ext uri="{FF2B5EF4-FFF2-40B4-BE49-F238E27FC236}">
                <a16:creationId xmlns:a16="http://schemas.microsoft.com/office/drawing/2014/main" id="{60CBBCA9-B5C6-D2A3-E3E8-0496D5BF656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EF0F26E7-558C-7422-2A0C-F512CB9AFD9D}"/>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2789105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1F4D8-620D-3939-A101-3A8536E53DFE}"/>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70CDAEF-C7FE-DF0B-409E-5433E1F99A01}"/>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4" name="Footer Placeholder 3">
            <a:extLst>
              <a:ext uri="{FF2B5EF4-FFF2-40B4-BE49-F238E27FC236}">
                <a16:creationId xmlns:a16="http://schemas.microsoft.com/office/drawing/2014/main" id="{9D1A7A6A-31F4-8091-0497-63457B48414B}"/>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607EAB59-CA1A-0109-1367-00EA2CAC0F7D}"/>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34623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811EF0-F8C4-922B-8971-BDA0B09F1593}"/>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3" name="Footer Placeholder 2">
            <a:extLst>
              <a:ext uri="{FF2B5EF4-FFF2-40B4-BE49-F238E27FC236}">
                <a16:creationId xmlns:a16="http://schemas.microsoft.com/office/drawing/2014/main" id="{9359B6D6-89F4-E193-B6E5-C56A4C1F43C8}"/>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F322802-9021-0C16-DA5E-AB8B7984C853}"/>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154041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0D4C-5389-F607-CB34-88529661DA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00E533F-D52E-7BCB-0665-82B204B4E7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F6D3990-5E4E-F8C0-196B-F07D2CA3F3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7023B0-6142-5A29-75E2-2A99A33A55A4}"/>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6" name="Footer Placeholder 5">
            <a:extLst>
              <a:ext uri="{FF2B5EF4-FFF2-40B4-BE49-F238E27FC236}">
                <a16:creationId xmlns:a16="http://schemas.microsoft.com/office/drawing/2014/main" id="{BF142CAB-5D08-63F2-BF8D-2B8863815BD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573F5B6-8A48-94AF-9ECA-B14784FDDA8D}"/>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587120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59B41-5D96-B9C7-7F33-F9E9C27D64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D1327FFD-51CD-A1C4-D97F-F3841B5E1F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DB1FB2B2-1B6C-1F29-23D1-24BDC5A66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A5F514-0B30-CE18-6A75-0B559BA9B0EC}"/>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6" name="Footer Placeholder 5">
            <a:extLst>
              <a:ext uri="{FF2B5EF4-FFF2-40B4-BE49-F238E27FC236}">
                <a16:creationId xmlns:a16="http://schemas.microsoft.com/office/drawing/2014/main" id="{B5BB2043-FF46-E568-891B-DBDA1AC963C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D6BD465-FB3C-72D0-D082-D7EAE267DD38}"/>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769742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17131-59BF-F9C9-DA26-1EEA25C05931}"/>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26E8280-0869-B729-1336-CECBE7FDD9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74E50B9-EFCB-38BF-67BF-9AD779A9B5B4}"/>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5" name="Footer Placeholder 4">
            <a:extLst>
              <a:ext uri="{FF2B5EF4-FFF2-40B4-BE49-F238E27FC236}">
                <a16:creationId xmlns:a16="http://schemas.microsoft.com/office/drawing/2014/main" id="{6E637BD9-4FD9-4A68-8617-4CDF84C02F9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4EAD56B-E5ED-F1EA-1B54-5F2CE1CC5CBD}"/>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3448274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00C628-53E8-D3DF-CCA8-102B23A03E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AA8B1E8-0A85-58AC-CB8D-B53C3369F6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FB92364-E8C8-A8E6-671E-92C5B8168178}"/>
              </a:ext>
            </a:extLst>
          </p:cNvPr>
          <p:cNvSpPr>
            <a:spLocks noGrp="1"/>
          </p:cNvSpPr>
          <p:nvPr>
            <p:ph type="dt" sz="half" idx="10"/>
          </p:nvPr>
        </p:nvSpPr>
        <p:spPr/>
        <p:txBody>
          <a:bodyPr/>
          <a:lstStyle/>
          <a:p>
            <a:fld id="{1FB63CE8-6C90-433D-81FC-BEB0CAAE99FE}" type="datetimeFigureOut">
              <a:rPr lang="en-AU" smtClean="0"/>
              <a:t>11/05/2025</a:t>
            </a:fld>
            <a:endParaRPr lang="en-AU"/>
          </a:p>
        </p:txBody>
      </p:sp>
      <p:sp>
        <p:nvSpPr>
          <p:cNvPr id="5" name="Footer Placeholder 4">
            <a:extLst>
              <a:ext uri="{FF2B5EF4-FFF2-40B4-BE49-F238E27FC236}">
                <a16:creationId xmlns:a16="http://schemas.microsoft.com/office/drawing/2014/main" id="{DF1B437E-0D1F-6D31-4930-2454B794871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4F0E84F-85D3-F497-DAC0-342A132FE60C}"/>
              </a:ext>
            </a:extLst>
          </p:cNvPr>
          <p:cNvSpPr>
            <a:spLocks noGrp="1"/>
          </p:cNvSpPr>
          <p:nvPr>
            <p:ph type="sldNum" sz="quarter" idx="12"/>
          </p:nvPr>
        </p:nvSpPr>
        <p:spPr/>
        <p:txBody>
          <a:bodyPr/>
          <a:lstStyle/>
          <a:p>
            <a:fld id="{74021800-0FB5-4C5F-9767-BB5DC9399A12}" type="slidenum">
              <a:rPr lang="en-AU" smtClean="0"/>
              <a:t>‹#›</a:t>
            </a:fld>
            <a:endParaRPr lang="en-AU"/>
          </a:p>
        </p:txBody>
      </p:sp>
    </p:spTree>
    <p:extLst>
      <p:ext uri="{BB962C8B-B14F-4D97-AF65-F5344CB8AC3E}">
        <p14:creationId xmlns:p14="http://schemas.microsoft.com/office/powerpoint/2010/main" val="315631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5D7A2D-6B30-6A83-98AE-7982626560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8209C6F-B385-78D0-D69D-F0C4AD812E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CA54E69-0A5A-BDDA-B16A-91737D8FFE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B63CE8-6C90-433D-81FC-BEB0CAAE99FE}" type="datetimeFigureOut">
              <a:rPr lang="en-AU" smtClean="0"/>
              <a:t>11/05/2025</a:t>
            </a:fld>
            <a:endParaRPr lang="en-AU"/>
          </a:p>
        </p:txBody>
      </p:sp>
      <p:sp>
        <p:nvSpPr>
          <p:cNvPr id="5" name="Footer Placeholder 4">
            <a:extLst>
              <a:ext uri="{FF2B5EF4-FFF2-40B4-BE49-F238E27FC236}">
                <a16:creationId xmlns:a16="http://schemas.microsoft.com/office/drawing/2014/main" id="{4A8B12F4-888A-2D1E-60D3-CB7AC6E675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590851D8-7E55-A914-3466-FF7E9265A4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021800-0FB5-4C5F-9767-BB5DC9399A12}" type="slidenum">
              <a:rPr lang="en-AU" smtClean="0"/>
              <a:t>‹#›</a:t>
            </a:fld>
            <a:endParaRPr lang="en-AU"/>
          </a:p>
        </p:txBody>
      </p:sp>
    </p:spTree>
    <p:extLst>
      <p:ext uri="{BB962C8B-B14F-4D97-AF65-F5344CB8AC3E}">
        <p14:creationId xmlns:p14="http://schemas.microsoft.com/office/powerpoint/2010/main" val="3598885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76A1B86-DC99-46B9-B5AA-A7E928EA9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304FFE-74E9-4316-B822-F35A685E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2AFD9-21CF-462F-9784-141332D17F3C}"/>
              </a:ext>
            </a:extLst>
          </p:cNvPr>
          <p:cNvSpPr>
            <a:spLocks noGrp="1"/>
          </p:cNvSpPr>
          <p:nvPr>
            <p:ph type="ctrTitle"/>
          </p:nvPr>
        </p:nvSpPr>
        <p:spPr>
          <a:xfrm>
            <a:off x="5162550" y="1562669"/>
            <a:ext cx="5636113" cy="2456597"/>
          </a:xfrm>
        </p:spPr>
        <p:txBody>
          <a:bodyPr anchor="b">
            <a:normAutofit/>
          </a:bodyPr>
          <a:lstStyle/>
          <a:p>
            <a:r>
              <a:rPr lang="en-AU" sz="4100">
                <a:solidFill>
                  <a:schemeClr val="tx1">
                    <a:lumMod val="85000"/>
                    <a:lumOff val="15000"/>
                  </a:schemeClr>
                </a:solidFill>
              </a:rPr>
              <a:t>Fun with autosomal DNA?</a:t>
            </a:r>
            <a:br>
              <a:rPr lang="en-AU" sz="4100">
                <a:solidFill>
                  <a:schemeClr val="tx1">
                    <a:lumMod val="85000"/>
                    <a:lumOff val="15000"/>
                  </a:schemeClr>
                </a:solidFill>
              </a:rPr>
            </a:br>
            <a:r>
              <a:rPr lang="en-AU" sz="4100">
                <a:solidFill>
                  <a:schemeClr val="tx1">
                    <a:lumMod val="85000"/>
                    <a:lumOff val="15000"/>
                  </a:schemeClr>
                </a:solidFill>
              </a:rPr>
              <a:t>by</a:t>
            </a:r>
            <a:br>
              <a:rPr lang="en-AU" sz="4100">
                <a:solidFill>
                  <a:schemeClr val="tx1">
                    <a:lumMod val="85000"/>
                    <a:lumOff val="15000"/>
                  </a:schemeClr>
                </a:solidFill>
              </a:rPr>
            </a:br>
            <a:r>
              <a:rPr lang="en-AU" sz="4100">
                <a:solidFill>
                  <a:schemeClr val="tx1">
                    <a:lumMod val="85000"/>
                    <a:lumOff val="15000"/>
                  </a:schemeClr>
                </a:solidFill>
              </a:rPr>
              <a:t>Julian Land</a:t>
            </a:r>
          </a:p>
        </p:txBody>
      </p:sp>
      <p:sp>
        <p:nvSpPr>
          <p:cNvPr id="3" name="Subtitle 2">
            <a:extLst>
              <a:ext uri="{FF2B5EF4-FFF2-40B4-BE49-F238E27FC236}">
                <a16:creationId xmlns:a16="http://schemas.microsoft.com/office/drawing/2014/main" id="{45D9AE01-1B2F-4B3F-9B09-CD4E0AA6B41F}"/>
              </a:ext>
            </a:extLst>
          </p:cNvPr>
          <p:cNvSpPr>
            <a:spLocks noGrp="1"/>
          </p:cNvSpPr>
          <p:nvPr>
            <p:ph type="subTitle" idx="1"/>
          </p:nvPr>
        </p:nvSpPr>
        <p:spPr>
          <a:xfrm>
            <a:off x="5649309" y="4298722"/>
            <a:ext cx="4678086" cy="1148885"/>
          </a:xfrm>
        </p:spPr>
        <p:txBody>
          <a:bodyPr anchor="t">
            <a:normAutofit/>
          </a:bodyPr>
          <a:lstStyle/>
          <a:p>
            <a:r>
              <a:rPr lang="en-AU" sz="1400">
                <a:solidFill>
                  <a:schemeClr val="tx1">
                    <a:lumMod val="85000"/>
                    <a:lumOff val="15000"/>
                  </a:schemeClr>
                </a:solidFill>
              </a:rPr>
              <a:t>Tackling genealogical uncertainty with autosomal DNA matching </a:t>
            </a:r>
          </a:p>
          <a:p>
            <a:endParaRPr lang="en-AU" sz="1400">
              <a:solidFill>
                <a:schemeClr val="tx1">
                  <a:lumMod val="85000"/>
                  <a:lumOff val="15000"/>
                </a:schemeClr>
              </a:solidFill>
            </a:endParaRPr>
          </a:p>
          <a:p>
            <a:r>
              <a:rPr lang="en-AU" sz="1400">
                <a:solidFill>
                  <a:schemeClr val="tx1">
                    <a:lumMod val="85000"/>
                    <a:lumOff val="15000"/>
                  </a:schemeClr>
                </a:solidFill>
              </a:rPr>
              <a:t>Source: www.barrow-lousada.org</a:t>
            </a:r>
          </a:p>
        </p:txBody>
      </p:sp>
      <p:pic>
        <p:nvPicPr>
          <p:cNvPr id="4" name="Content Placeholder 8">
            <a:extLst>
              <a:ext uri="{FF2B5EF4-FFF2-40B4-BE49-F238E27FC236}">
                <a16:creationId xmlns:a16="http://schemas.microsoft.com/office/drawing/2014/main" id="{B14D23D3-49D0-DFAC-E27E-5154AF4E5F3B}"/>
              </a:ext>
            </a:extLst>
          </p:cNvPr>
          <p:cNvPicPr>
            <a:picLocks noChangeAspect="1"/>
          </p:cNvPicPr>
          <p:nvPr/>
        </p:nvPicPr>
        <p:blipFill>
          <a:blip r:embed="rId2"/>
          <a:srcRect l="6878" r="1" b="1"/>
          <a:stretch/>
        </p:blipFill>
        <p:spPr>
          <a:xfrm>
            <a:off x="-7266" y="10"/>
            <a:ext cx="3569616" cy="6857990"/>
          </a:xfrm>
          <a:custGeom>
            <a:avLst/>
            <a:gdLst/>
            <a:ahLst/>
            <a:cxnLst/>
            <a:rect l="l" t="t" r="r" b="b"/>
            <a:pathLst>
              <a:path w="3569616" h="6858000">
                <a:moveTo>
                  <a:pt x="0" y="0"/>
                </a:moveTo>
                <a:lnTo>
                  <a:pt x="3119345" y="0"/>
                </a:lnTo>
                <a:lnTo>
                  <a:pt x="3123529" y="17226"/>
                </a:lnTo>
                <a:cubicBezTo>
                  <a:pt x="3124924" y="23927"/>
                  <a:pt x="3126075" y="29690"/>
                  <a:pt x="3127926" y="35733"/>
                </a:cubicBezTo>
                <a:cubicBezTo>
                  <a:pt x="3135983" y="55162"/>
                  <a:pt x="3152761" y="75163"/>
                  <a:pt x="3158476" y="86830"/>
                </a:cubicBezTo>
                <a:lnTo>
                  <a:pt x="3162217" y="105744"/>
                </a:lnTo>
                <a:lnTo>
                  <a:pt x="3166997" y="104727"/>
                </a:lnTo>
                <a:lnTo>
                  <a:pt x="3167793" y="111793"/>
                </a:lnTo>
                <a:lnTo>
                  <a:pt x="3168896" y="127609"/>
                </a:lnTo>
                <a:cubicBezTo>
                  <a:pt x="3170241" y="137435"/>
                  <a:pt x="3170795" y="164972"/>
                  <a:pt x="3173185" y="174906"/>
                </a:cubicBezTo>
                <a:cubicBezTo>
                  <a:pt x="3178510" y="177461"/>
                  <a:pt x="3181593" y="181749"/>
                  <a:pt x="3183238" y="187215"/>
                </a:cubicBezTo>
                <a:lnTo>
                  <a:pt x="3184145" y="199435"/>
                </a:lnTo>
                <a:lnTo>
                  <a:pt x="3200957" y="269529"/>
                </a:lnTo>
                <a:lnTo>
                  <a:pt x="3202491" y="279219"/>
                </a:lnTo>
                <a:lnTo>
                  <a:pt x="3206975" y="284221"/>
                </a:lnTo>
                <a:cubicBezTo>
                  <a:pt x="3208056" y="288198"/>
                  <a:pt x="3208241" y="299815"/>
                  <a:pt x="3208979" y="303078"/>
                </a:cubicBezTo>
                <a:cubicBezTo>
                  <a:pt x="3209786" y="303316"/>
                  <a:pt x="3210593" y="303555"/>
                  <a:pt x="3211400" y="303794"/>
                </a:cubicBezTo>
                <a:cubicBezTo>
                  <a:pt x="3215834" y="314048"/>
                  <a:pt x="3230882" y="352723"/>
                  <a:pt x="3235583" y="364595"/>
                </a:cubicBezTo>
                <a:cubicBezTo>
                  <a:pt x="3232098" y="367263"/>
                  <a:pt x="3238178" y="372307"/>
                  <a:pt x="3239601" y="375020"/>
                </a:cubicBezTo>
                <a:cubicBezTo>
                  <a:pt x="3237179" y="375617"/>
                  <a:pt x="3236854" y="382439"/>
                  <a:pt x="3239157" y="384290"/>
                </a:cubicBezTo>
                <a:cubicBezTo>
                  <a:pt x="3254070" y="431093"/>
                  <a:pt x="3227895" y="408920"/>
                  <a:pt x="3245230" y="435044"/>
                </a:cubicBezTo>
                <a:cubicBezTo>
                  <a:pt x="3246565" y="439781"/>
                  <a:pt x="3245820" y="443743"/>
                  <a:pt x="3244204" y="447282"/>
                </a:cubicBezTo>
                <a:lnTo>
                  <a:pt x="3240762" y="452630"/>
                </a:lnTo>
                <a:lnTo>
                  <a:pt x="3249093" y="471880"/>
                </a:lnTo>
                <a:cubicBezTo>
                  <a:pt x="3252174" y="481431"/>
                  <a:pt x="3254453" y="491548"/>
                  <a:pt x="3255857" y="501992"/>
                </a:cubicBezTo>
                <a:cubicBezTo>
                  <a:pt x="3250999" y="504682"/>
                  <a:pt x="3258622" y="512442"/>
                  <a:pt x="3260271" y="516223"/>
                </a:cubicBezTo>
                <a:cubicBezTo>
                  <a:pt x="3257006" y="516482"/>
                  <a:pt x="3255973" y="525173"/>
                  <a:pt x="3258865" y="528038"/>
                </a:cubicBezTo>
                <a:cubicBezTo>
                  <a:pt x="3274535" y="591283"/>
                  <a:pt x="3241762" y="557303"/>
                  <a:pt x="3262462" y="594499"/>
                </a:cubicBezTo>
                <a:cubicBezTo>
                  <a:pt x="3263816" y="600863"/>
                  <a:pt x="3262479" y="605795"/>
                  <a:pt x="3260024" y="610000"/>
                </a:cubicBezTo>
                <a:lnTo>
                  <a:pt x="3253721" y="617692"/>
                </a:lnTo>
                <a:lnTo>
                  <a:pt x="3256482" y="623204"/>
                </a:lnTo>
                <a:cubicBezTo>
                  <a:pt x="3258005" y="644600"/>
                  <a:pt x="3251476" y="651376"/>
                  <a:pt x="3259225" y="663365"/>
                </a:cubicBezTo>
                <a:cubicBezTo>
                  <a:pt x="3245876" y="682744"/>
                  <a:pt x="3258539" y="675670"/>
                  <a:pt x="3261631" y="689522"/>
                </a:cubicBezTo>
                <a:cubicBezTo>
                  <a:pt x="3265207" y="700373"/>
                  <a:pt x="3269507" y="679723"/>
                  <a:pt x="3271002" y="690492"/>
                </a:cubicBezTo>
                <a:cubicBezTo>
                  <a:pt x="3267989" y="702455"/>
                  <a:pt x="3279578" y="701125"/>
                  <a:pt x="3275760" y="713609"/>
                </a:cubicBezTo>
                <a:cubicBezTo>
                  <a:pt x="3266819" y="711239"/>
                  <a:pt x="3278954" y="737528"/>
                  <a:pt x="3271356" y="738880"/>
                </a:cubicBezTo>
                <a:cubicBezTo>
                  <a:pt x="3282938" y="748490"/>
                  <a:pt x="3269788" y="754591"/>
                  <a:pt x="3274016" y="768139"/>
                </a:cubicBezTo>
                <a:cubicBezTo>
                  <a:pt x="3278559" y="774347"/>
                  <a:pt x="3279560" y="778980"/>
                  <a:pt x="3275507" y="785654"/>
                </a:cubicBezTo>
                <a:cubicBezTo>
                  <a:pt x="3297514" y="814181"/>
                  <a:pt x="3277534" y="803670"/>
                  <a:pt x="3287024" y="831111"/>
                </a:cubicBezTo>
                <a:cubicBezTo>
                  <a:pt x="3296672" y="854655"/>
                  <a:pt x="3303659" y="881610"/>
                  <a:pt x="3324562" y="903604"/>
                </a:cubicBezTo>
                <a:cubicBezTo>
                  <a:pt x="3330338" y="907511"/>
                  <a:pt x="3333079" y="917872"/>
                  <a:pt x="3330682" y="926744"/>
                </a:cubicBezTo>
                <a:cubicBezTo>
                  <a:pt x="3330269" y="928269"/>
                  <a:pt x="3329716" y="929694"/>
                  <a:pt x="3329041" y="930971"/>
                </a:cubicBezTo>
                <a:cubicBezTo>
                  <a:pt x="3333270" y="950914"/>
                  <a:pt x="3351150" y="1023696"/>
                  <a:pt x="3356062" y="1046405"/>
                </a:cubicBezTo>
                <a:cubicBezTo>
                  <a:pt x="3349099" y="1048737"/>
                  <a:pt x="3362597" y="1059482"/>
                  <a:pt x="3358521" y="1067217"/>
                </a:cubicBezTo>
                <a:cubicBezTo>
                  <a:pt x="3354869" y="1072807"/>
                  <a:pt x="3358113" y="1077371"/>
                  <a:pt x="3358773" y="1082909"/>
                </a:cubicBezTo>
                <a:cubicBezTo>
                  <a:pt x="3356098" y="1090444"/>
                  <a:pt x="3363241" y="1113953"/>
                  <a:pt x="3367682" y="1119909"/>
                </a:cubicBezTo>
                <a:cubicBezTo>
                  <a:pt x="3382703" y="1133847"/>
                  <a:pt x="3374343" y="1168367"/>
                  <a:pt x="3385911" y="1180009"/>
                </a:cubicBezTo>
                <a:cubicBezTo>
                  <a:pt x="3387774" y="1184389"/>
                  <a:pt x="3388688" y="1188737"/>
                  <a:pt x="3389010" y="1193041"/>
                </a:cubicBezTo>
                <a:lnTo>
                  <a:pt x="3388572" y="1205179"/>
                </a:lnTo>
                <a:lnTo>
                  <a:pt x="3385768" y="1208811"/>
                </a:lnTo>
                <a:lnTo>
                  <a:pt x="3386975" y="1216129"/>
                </a:lnTo>
                <a:lnTo>
                  <a:pt x="3386647" y="1218271"/>
                </a:lnTo>
                <a:cubicBezTo>
                  <a:pt x="3386007" y="1222365"/>
                  <a:pt x="3385480" y="1226399"/>
                  <a:pt x="3385420" y="1230360"/>
                </a:cubicBezTo>
                <a:cubicBezTo>
                  <a:pt x="3400233" y="1224163"/>
                  <a:pt x="3387342" y="1263034"/>
                  <a:pt x="3398902" y="1251303"/>
                </a:cubicBezTo>
                <a:cubicBezTo>
                  <a:pt x="3401143" y="1271991"/>
                  <a:pt x="3411558" y="1255397"/>
                  <a:pt x="3402244" y="1281071"/>
                </a:cubicBezTo>
                <a:cubicBezTo>
                  <a:pt x="3416627" y="1312459"/>
                  <a:pt x="3415183" y="1363554"/>
                  <a:pt x="3435533" y="1387530"/>
                </a:cubicBezTo>
                <a:cubicBezTo>
                  <a:pt x="3428168" y="1384876"/>
                  <a:pt x="3423452" y="1398828"/>
                  <a:pt x="3427595" y="1407995"/>
                </a:cubicBezTo>
                <a:cubicBezTo>
                  <a:pt x="3398778" y="1398886"/>
                  <a:pt x="3455260" y="1443485"/>
                  <a:pt x="3436580" y="1453051"/>
                </a:cubicBezTo>
                <a:cubicBezTo>
                  <a:pt x="3454427" y="1452263"/>
                  <a:pt x="3487273" y="1492392"/>
                  <a:pt x="3473886" y="1513215"/>
                </a:cubicBezTo>
                <a:cubicBezTo>
                  <a:pt x="3479337" y="1543203"/>
                  <a:pt x="3495403" y="1563620"/>
                  <a:pt x="3491486" y="1595707"/>
                </a:cubicBezTo>
                <a:cubicBezTo>
                  <a:pt x="3493932" y="1596530"/>
                  <a:pt x="3496028" y="1598008"/>
                  <a:pt x="3497869" y="1599939"/>
                </a:cubicBezTo>
                <a:lnTo>
                  <a:pt x="3502453" y="1606503"/>
                </a:lnTo>
                <a:lnTo>
                  <a:pt x="3502232" y="1607846"/>
                </a:lnTo>
                <a:cubicBezTo>
                  <a:pt x="3502503" y="1613048"/>
                  <a:pt x="3503673" y="1615641"/>
                  <a:pt x="3505239" y="1617081"/>
                </a:cubicBezTo>
                <a:cubicBezTo>
                  <a:pt x="3505979" y="1617395"/>
                  <a:pt x="3506719" y="1617710"/>
                  <a:pt x="3507459" y="1618024"/>
                </a:cubicBezTo>
                <a:lnTo>
                  <a:pt x="3510011" y="1624022"/>
                </a:lnTo>
                <a:lnTo>
                  <a:pt x="3516358" y="1634929"/>
                </a:lnTo>
                <a:lnTo>
                  <a:pt x="3516308" y="1637821"/>
                </a:lnTo>
                <a:lnTo>
                  <a:pt x="3523955" y="1655598"/>
                </a:lnTo>
                <a:lnTo>
                  <a:pt x="3523473" y="1656247"/>
                </a:lnTo>
                <a:cubicBezTo>
                  <a:pt x="3522567" y="1658107"/>
                  <a:pt x="3522227" y="1660249"/>
                  <a:pt x="3523061" y="1663024"/>
                </a:cubicBezTo>
                <a:cubicBezTo>
                  <a:pt x="3513175" y="1664689"/>
                  <a:pt x="3520280" y="1667013"/>
                  <a:pt x="3523616" y="1675054"/>
                </a:cubicBezTo>
                <a:cubicBezTo>
                  <a:pt x="3509006" y="1679436"/>
                  <a:pt x="3523682" y="1698702"/>
                  <a:pt x="3517630" y="1707801"/>
                </a:cubicBezTo>
                <a:cubicBezTo>
                  <a:pt x="3520410" y="1713612"/>
                  <a:pt x="3523083" y="1719836"/>
                  <a:pt x="3525537" y="1726380"/>
                </a:cubicBezTo>
                <a:lnTo>
                  <a:pt x="3529903" y="1779986"/>
                </a:lnTo>
                <a:lnTo>
                  <a:pt x="3521468" y="1836998"/>
                </a:lnTo>
                <a:cubicBezTo>
                  <a:pt x="3522502" y="1857808"/>
                  <a:pt x="3519191" y="1876110"/>
                  <a:pt x="3523412" y="1893497"/>
                </a:cubicBezTo>
                <a:cubicBezTo>
                  <a:pt x="3520411" y="1900876"/>
                  <a:pt x="3519436" y="1907708"/>
                  <a:pt x="3525004" y="1913894"/>
                </a:cubicBezTo>
                <a:cubicBezTo>
                  <a:pt x="3524490" y="1933413"/>
                  <a:pt x="3517414" y="1938604"/>
                  <a:pt x="3523928" y="1950514"/>
                </a:cubicBezTo>
                <a:cubicBezTo>
                  <a:pt x="3512685" y="1962215"/>
                  <a:pt x="3517275" y="1962555"/>
                  <a:pt x="3521008" y="1967449"/>
                </a:cubicBezTo>
                <a:lnTo>
                  <a:pt x="3521297" y="1968163"/>
                </a:lnTo>
                <a:lnTo>
                  <a:pt x="3519686" y="1969768"/>
                </a:lnTo>
                <a:lnTo>
                  <a:pt x="3519089" y="1972904"/>
                </a:lnTo>
                <a:lnTo>
                  <a:pt x="3520122" y="1981289"/>
                </a:lnTo>
                <a:lnTo>
                  <a:pt x="3520948" y="1984413"/>
                </a:lnTo>
                <a:cubicBezTo>
                  <a:pt x="3521356" y="1986575"/>
                  <a:pt x="3521416" y="1988026"/>
                  <a:pt x="3521226" y="1989046"/>
                </a:cubicBezTo>
                <a:lnTo>
                  <a:pt x="3521092" y="1989171"/>
                </a:lnTo>
                <a:lnTo>
                  <a:pt x="3521624" y="1993492"/>
                </a:lnTo>
                <a:cubicBezTo>
                  <a:pt x="3522844" y="2000762"/>
                  <a:pt x="3524332" y="2007819"/>
                  <a:pt x="3525996" y="2014518"/>
                </a:cubicBezTo>
                <a:cubicBezTo>
                  <a:pt x="3518529" y="2020777"/>
                  <a:pt x="3529333" y="2045218"/>
                  <a:pt x="3514412" y="2043465"/>
                </a:cubicBezTo>
                <a:cubicBezTo>
                  <a:pt x="3516219" y="2052531"/>
                  <a:pt x="3522688" y="2057653"/>
                  <a:pt x="3512822" y="2055222"/>
                </a:cubicBezTo>
                <a:cubicBezTo>
                  <a:pt x="3513140" y="2058224"/>
                  <a:pt x="3512432" y="2060136"/>
                  <a:pt x="3511227" y="2061550"/>
                </a:cubicBezTo>
                <a:lnTo>
                  <a:pt x="3510645" y="2061975"/>
                </a:lnTo>
                <a:lnTo>
                  <a:pt x="3514907" y="2082129"/>
                </a:lnTo>
                <a:lnTo>
                  <a:pt x="3514347" y="2084880"/>
                </a:lnTo>
                <a:lnTo>
                  <a:pt x="3518565" y="2097919"/>
                </a:lnTo>
                <a:lnTo>
                  <a:pt x="3519976" y="2104707"/>
                </a:lnTo>
                <a:lnTo>
                  <a:pt x="3521958" y="2106519"/>
                </a:lnTo>
                <a:cubicBezTo>
                  <a:pt x="3523219" y="2108534"/>
                  <a:pt x="3523895" y="2111498"/>
                  <a:pt x="3523237" y="2116590"/>
                </a:cubicBezTo>
                <a:lnTo>
                  <a:pt x="3522786" y="2117790"/>
                </a:lnTo>
                <a:lnTo>
                  <a:pt x="3526064" y="2125947"/>
                </a:lnTo>
                <a:cubicBezTo>
                  <a:pt x="3527505" y="2128548"/>
                  <a:pt x="3529274" y="2130818"/>
                  <a:pt x="3531495" y="2132603"/>
                </a:cubicBezTo>
                <a:cubicBezTo>
                  <a:pt x="3522034" y="2161762"/>
                  <a:pt x="3533978" y="2187874"/>
                  <a:pt x="3533955" y="2218836"/>
                </a:cubicBezTo>
                <a:cubicBezTo>
                  <a:pt x="3517312" y="2233337"/>
                  <a:pt x="3542024" y="2285180"/>
                  <a:pt x="3559442" y="2291697"/>
                </a:cubicBezTo>
                <a:cubicBezTo>
                  <a:pt x="3544608" y="2292866"/>
                  <a:pt x="3567228" y="2330146"/>
                  <a:pt x="3568373" y="2340076"/>
                </a:cubicBezTo>
                <a:cubicBezTo>
                  <a:pt x="3568755" y="2343387"/>
                  <a:pt x="3566751" y="2343658"/>
                  <a:pt x="3560178" y="2338540"/>
                </a:cubicBezTo>
                <a:cubicBezTo>
                  <a:pt x="3562571" y="2349015"/>
                  <a:pt x="3555536" y="2360463"/>
                  <a:pt x="3548875" y="2354921"/>
                </a:cubicBezTo>
                <a:cubicBezTo>
                  <a:pt x="3564342" y="2386191"/>
                  <a:pt x="3553912" y="2434573"/>
                  <a:pt x="3562290" y="2470516"/>
                </a:cubicBezTo>
                <a:cubicBezTo>
                  <a:pt x="3548732" y="2491328"/>
                  <a:pt x="3561750" y="2479665"/>
                  <a:pt x="3560263" y="2500409"/>
                </a:cubicBezTo>
                <a:cubicBezTo>
                  <a:pt x="3573531" y="2493872"/>
                  <a:pt x="3554177" y="2525877"/>
                  <a:pt x="3569616" y="2525972"/>
                </a:cubicBezTo>
                <a:cubicBezTo>
                  <a:pt x="3568857" y="2529744"/>
                  <a:pt x="3567635" y="2533395"/>
                  <a:pt x="3566291" y="2537057"/>
                </a:cubicBezTo>
                <a:lnTo>
                  <a:pt x="3565595" y="2538979"/>
                </a:lnTo>
                <a:lnTo>
                  <a:pt x="3565471" y="2546483"/>
                </a:lnTo>
                <a:lnTo>
                  <a:pt x="3562111" y="2548822"/>
                </a:lnTo>
                <a:lnTo>
                  <a:pt x="3559542" y="2560277"/>
                </a:lnTo>
                <a:cubicBezTo>
                  <a:pt x="3559093" y="2564534"/>
                  <a:pt x="3559212" y="2569074"/>
                  <a:pt x="3560240" y="2574030"/>
                </a:cubicBezTo>
                <a:cubicBezTo>
                  <a:pt x="3567097" y="2585933"/>
                  <a:pt x="3560828" y="2605604"/>
                  <a:pt x="3562359" y="2622912"/>
                </a:cubicBezTo>
                <a:lnTo>
                  <a:pt x="3564740" y="2630748"/>
                </a:lnTo>
                <a:lnTo>
                  <a:pt x="3563214" y="2656947"/>
                </a:lnTo>
                <a:cubicBezTo>
                  <a:pt x="3563065" y="2664385"/>
                  <a:pt x="3563222" y="2672085"/>
                  <a:pt x="3563949" y="2680153"/>
                </a:cubicBezTo>
                <a:lnTo>
                  <a:pt x="3566383" y="2695058"/>
                </a:lnTo>
                <a:lnTo>
                  <a:pt x="3565385" y="2699075"/>
                </a:lnTo>
                <a:cubicBezTo>
                  <a:pt x="3565951" y="2705917"/>
                  <a:pt x="3570892" y="2714690"/>
                  <a:pt x="3565525" y="2714239"/>
                </a:cubicBezTo>
                <a:lnTo>
                  <a:pt x="3567847" y="2721812"/>
                </a:lnTo>
                <a:lnTo>
                  <a:pt x="3564077" y="2729693"/>
                </a:lnTo>
                <a:cubicBezTo>
                  <a:pt x="3563144" y="2730592"/>
                  <a:pt x="3562134" y="2731288"/>
                  <a:pt x="3561085" y="2731758"/>
                </a:cubicBezTo>
                <a:lnTo>
                  <a:pt x="3563149" y="2742418"/>
                </a:lnTo>
                <a:lnTo>
                  <a:pt x="3560661" y="2751437"/>
                </a:lnTo>
                <a:lnTo>
                  <a:pt x="3563126" y="2758989"/>
                </a:lnTo>
                <a:lnTo>
                  <a:pt x="3562876" y="2762207"/>
                </a:lnTo>
                <a:lnTo>
                  <a:pt x="3561866" y="2770236"/>
                </a:lnTo>
                <a:cubicBezTo>
                  <a:pt x="3561066" y="2774372"/>
                  <a:pt x="3560080" y="2779005"/>
                  <a:pt x="3559378" y="2784138"/>
                </a:cubicBezTo>
                <a:lnTo>
                  <a:pt x="3559178" y="2788436"/>
                </a:lnTo>
                <a:lnTo>
                  <a:pt x="3554648" y="2798068"/>
                </a:lnTo>
                <a:cubicBezTo>
                  <a:pt x="3551209" y="2805087"/>
                  <a:pt x="3548936" y="2810580"/>
                  <a:pt x="3551400" y="2816345"/>
                </a:cubicBezTo>
                <a:cubicBezTo>
                  <a:pt x="3547036" y="2826742"/>
                  <a:pt x="3533490" y="2834711"/>
                  <a:pt x="3538128" y="2849028"/>
                </a:cubicBezTo>
                <a:cubicBezTo>
                  <a:pt x="3531517" y="2845031"/>
                  <a:pt x="3538369" y="2865256"/>
                  <a:pt x="3532013" y="2868126"/>
                </a:cubicBezTo>
                <a:cubicBezTo>
                  <a:pt x="3526842" y="2869601"/>
                  <a:pt x="3527715" y="2876080"/>
                  <a:pt x="3526094" y="2881167"/>
                </a:cubicBezTo>
                <a:cubicBezTo>
                  <a:pt x="3520961" y="2885059"/>
                  <a:pt x="3517628" y="2910333"/>
                  <a:pt x="3518939" y="2918966"/>
                </a:cubicBezTo>
                <a:cubicBezTo>
                  <a:pt x="3525789" y="2943088"/>
                  <a:pt x="3505468" y="2964225"/>
                  <a:pt x="3510391" y="2983548"/>
                </a:cubicBezTo>
                <a:cubicBezTo>
                  <a:pt x="3510204" y="2988707"/>
                  <a:pt x="3509257" y="2993036"/>
                  <a:pt x="3507840" y="2996827"/>
                </a:cubicBezTo>
                <a:lnTo>
                  <a:pt x="3502741" y="3006379"/>
                </a:lnTo>
                <a:lnTo>
                  <a:pt x="3499028" y="3006971"/>
                </a:lnTo>
                <a:lnTo>
                  <a:pt x="3497157" y="3013976"/>
                </a:lnTo>
                <a:lnTo>
                  <a:pt x="3496053" y="3015450"/>
                </a:lnTo>
                <a:cubicBezTo>
                  <a:pt x="3493931" y="3018255"/>
                  <a:pt x="3491925" y="3021106"/>
                  <a:pt x="3490329" y="3024292"/>
                </a:cubicBezTo>
                <a:cubicBezTo>
                  <a:pt x="3504872" y="3031782"/>
                  <a:pt x="3479143" y="3052632"/>
                  <a:pt x="3493186" y="3052840"/>
                </a:cubicBezTo>
                <a:cubicBezTo>
                  <a:pt x="3486942" y="3071654"/>
                  <a:pt x="3501947" y="3066916"/>
                  <a:pt x="3484298" y="3080007"/>
                </a:cubicBezTo>
                <a:cubicBezTo>
                  <a:pt x="3483814" y="3117860"/>
                  <a:pt x="3462683" y="3158406"/>
                  <a:pt x="3469977" y="3195253"/>
                </a:cubicBezTo>
                <a:cubicBezTo>
                  <a:pt x="3464984" y="3186842"/>
                  <a:pt x="3455676" y="3194249"/>
                  <a:pt x="3455490" y="3205255"/>
                </a:cubicBezTo>
                <a:cubicBezTo>
                  <a:pt x="3435461" y="3173385"/>
                  <a:pt x="3464274" y="3257718"/>
                  <a:pt x="3445250" y="3249703"/>
                </a:cubicBezTo>
                <a:cubicBezTo>
                  <a:pt x="3460163" y="3264187"/>
                  <a:pt x="3471377" y="3324835"/>
                  <a:pt x="3452291" y="3330508"/>
                </a:cubicBezTo>
                <a:cubicBezTo>
                  <a:pt x="3445043" y="3359645"/>
                  <a:pt x="3450218" y="3389952"/>
                  <a:pt x="3434486" y="3412864"/>
                </a:cubicBezTo>
                <a:cubicBezTo>
                  <a:pt x="3436166" y="3415609"/>
                  <a:pt x="3437306" y="3418595"/>
                  <a:pt x="3438058" y="3421734"/>
                </a:cubicBezTo>
                <a:lnTo>
                  <a:pt x="3439245" y="3430986"/>
                </a:lnTo>
                <a:lnTo>
                  <a:pt x="3438541" y="3431897"/>
                </a:lnTo>
                <a:cubicBezTo>
                  <a:pt x="3436732" y="3436375"/>
                  <a:pt x="3436677" y="3439488"/>
                  <a:pt x="3437396" y="3441992"/>
                </a:cubicBezTo>
                <a:lnTo>
                  <a:pt x="3438843" y="3444647"/>
                </a:lnTo>
                <a:lnTo>
                  <a:pt x="3438591" y="3451712"/>
                </a:lnTo>
                <a:lnTo>
                  <a:pt x="3439527" y="3466008"/>
                </a:lnTo>
                <a:lnTo>
                  <a:pt x="3438357" y="3468331"/>
                </a:lnTo>
                <a:lnTo>
                  <a:pt x="3437674" y="3489343"/>
                </a:lnTo>
                <a:cubicBezTo>
                  <a:pt x="3437459" y="3489383"/>
                  <a:pt x="3437241" y="3489424"/>
                  <a:pt x="3437026" y="3489465"/>
                </a:cubicBezTo>
                <a:cubicBezTo>
                  <a:pt x="3435558" y="3490219"/>
                  <a:pt x="3434444" y="3491679"/>
                  <a:pt x="3434044" y="3494659"/>
                </a:cubicBezTo>
                <a:cubicBezTo>
                  <a:pt x="3425302" y="3487640"/>
                  <a:pt x="3430211" y="3495561"/>
                  <a:pt x="3429800" y="3504965"/>
                </a:cubicBezTo>
                <a:cubicBezTo>
                  <a:pt x="3416132" y="3496161"/>
                  <a:pt x="3420620" y="3524348"/>
                  <a:pt x="3412115" y="3526661"/>
                </a:cubicBezTo>
                <a:cubicBezTo>
                  <a:pt x="3412121" y="3533765"/>
                  <a:pt x="3411879" y="3541120"/>
                  <a:pt x="3411331" y="3548549"/>
                </a:cubicBezTo>
                <a:lnTo>
                  <a:pt x="3410824" y="3552872"/>
                </a:lnTo>
                <a:cubicBezTo>
                  <a:pt x="3410773" y="3552889"/>
                  <a:pt x="3410721" y="3552908"/>
                  <a:pt x="3410671" y="3552926"/>
                </a:cubicBezTo>
                <a:cubicBezTo>
                  <a:pt x="3410254" y="3553793"/>
                  <a:pt x="3409971" y="3555188"/>
                  <a:pt x="3409849" y="3557419"/>
                </a:cubicBezTo>
                <a:lnTo>
                  <a:pt x="3409902" y="3560756"/>
                </a:lnTo>
                <a:lnTo>
                  <a:pt x="3408918" y="3569144"/>
                </a:lnTo>
                <a:lnTo>
                  <a:pt x="3407623" y="3571810"/>
                </a:lnTo>
                <a:lnTo>
                  <a:pt x="3405729" y="3572549"/>
                </a:lnTo>
                <a:lnTo>
                  <a:pt x="3405835" y="3573359"/>
                </a:lnTo>
                <a:cubicBezTo>
                  <a:pt x="3408214" y="3579757"/>
                  <a:pt x="3412465" y="3582275"/>
                  <a:pt x="3399129" y="3587902"/>
                </a:cubicBezTo>
                <a:cubicBezTo>
                  <a:pt x="3402495" y="3602236"/>
                  <a:pt x="3394605" y="3603730"/>
                  <a:pt x="3389566" y="3621859"/>
                </a:cubicBezTo>
                <a:cubicBezTo>
                  <a:pt x="3393374" y="3630350"/>
                  <a:pt x="3390863" y="3636316"/>
                  <a:pt x="3386307" y="3641820"/>
                </a:cubicBezTo>
                <a:cubicBezTo>
                  <a:pt x="3386232" y="3660214"/>
                  <a:pt x="3378837" y="3675854"/>
                  <a:pt x="3374956" y="3695940"/>
                </a:cubicBezTo>
                <a:cubicBezTo>
                  <a:pt x="3378387" y="3718839"/>
                  <a:pt x="3365817" y="3728358"/>
                  <a:pt x="3361718" y="3749831"/>
                </a:cubicBezTo>
                <a:cubicBezTo>
                  <a:pt x="3370064" y="3770267"/>
                  <a:pt x="3350403" y="3763879"/>
                  <a:pt x="3344768" y="3774338"/>
                </a:cubicBezTo>
                <a:lnTo>
                  <a:pt x="3343985" y="3777418"/>
                </a:lnTo>
                <a:lnTo>
                  <a:pt x="3344520" y="3785849"/>
                </a:lnTo>
                <a:lnTo>
                  <a:pt x="3345162" y="3789023"/>
                </a:lnTo>
                <a:cubicBezTo>
                  <a:pt x="3345441" y="3791209"/>
                  <a:pt x="3345415" y="3792659"/>
                  <a:pt x="3345164" y="3793659"/>
                </a:cubicBezTo>
                <a:lnTo>
                  <a:pt x="3345024" y="3793774"/>
                </a:lnTo>
                <a:lnTo>
                  <a:pt x="3345300" y="3798119"/>
                </a:lnTo>
                <a:cubicBezTo>
                  <a:pt x="3346087" y="3805456"/>
                  <a:pt x="3347157" y="3812596"/>
                  <a:pt x="3348424" y="3819398"/>
                </a:cubicBezTo>
                <a:cubicBezTo>
                  <a:pt x="3340590" y="3825065"/>
                  <a:pt x="3349940" y="3850234"/>
                  <a:pt x="3335133" y="3847354"/>
                </a:cubicBezTo>
                <a:cubicBezTo>
                  <a:pt x="3336403" y="3856524"/>
                  <a:pt x="3342565" y="3862118"/>
                  <a:pt x="3332848" y="3858945"/>
                </a:cubicBezTo>
                <a:cubicBezTo>
                  <a:pt x="3332988" y="3861961"/>
                  <a:pt x="3332168" y="3863811"/>
                  <a:pt x="3330878" y="3865128"/>
                </a:cubicBezTo>
                <a:lnTo>
                  <a:pt x="3330273" y="3865510"/>
                </a:lnTo>
                <a:lnTo>
                  <a:pt x="3333337" y="3885908"/>
                </a:lnTo>
                <a:lnTo>
                  <a:pt x="3332616" y="3888608"/>
                </a:lnTo>
                <a:lnTo>
                  <a:pt x="3336057" y="3901916"/>
                </a:lnTo>
                <a:lnTo>
                  <a:pt x="3337066" y="3908785"/>
                </a:lnTo>
                <a:lnTo>
                  <a:pt x="3338940" y="3910739"/>
                </a:lnTo>
                <a:cubicBezTo>
                  <a:pt x="3340082" y="3912843"/>
                  <a:pt x="3340580" y="3915849"/>
                  <a:pt x="3339621" y="3920873"/>
                </a:cubicBezTo>
                <a:lnTo>
                  <a:pt x="3339102" y="3922032"/>
                </a:lnTo>
                <a:lnTo>
                  <a:pt x="3341891" y="3930408"/>
                </a:lnTo>
                <a:cubicBezTo>
                  <a:pt x="3343178" y="3933107"/>
                  <a:pt x="3344812" y="3935503"/>
                  <a:pt x="3346927" y="3937451"/>
                </a:cubicBezTo>
                <a:cubicBezTo>
                  <a:pt x="3335745" y="3965779"/>
                  <a:pt x="3346136" y="3992699"/>
                  <a:pt x="3344279" y="4023542"/>
                </a:cubicBezTo>
                <a:cubicBezTo>
                  <a:pt x="3347024" y="4058096"/>
                  <a:pt x="3350783" y="4081986"/>
                  <a:pt x="3351926" y="4104769"/>
                </a:cubicBezTo>
                <a:cubicBezTo>
                  <a:pt x="3353695" y="4115384"/>
                  <a:pt x="3359144" y="4193344"/>
                  <a:pt x="3352816" y="4187317"/>
                </a:cubicBezTo>
                <a:cubicBezTo>
                  <a:pt x="3366419" y="4219638"/>
                  <a:pt x="3351446" y="4239971"/>
                  <a:pt x="3357691" y="4276413"/>
                </a:cubicBezTo>
                <a:cubicBezTo>
                  <a:pt x="3342910" y="4296116"/>
                  <a:pt x="3356610" y="4285488"/>
                  <a:pt x="3353895" y="4306037"/>
                </a:cubicBezTo>
                <a:cubicBezTo>
                  <a:pt x="3367541" y="4300534"/>
                  <a:pt x="3346306" y="4330948"/>
                  <a:pt x="3361728" y="4332215"/>
                </a:cubicBezTo>
                <a:cubicBezTo>
                  <a:pt x="3360746" y="4335915"/>
                  <a:pt x="3359307" y="4339458"/>
                  <a:pt x="3357748" y="4343006"/>
                </a:cubicBezTo>
                <a:lnTo>
                  <a:pt x="3356941" y="4344866"/>
                </a:lnTo>
                <a:lnTo>
                  <a:pt x="3356370" y="4352332"/>
                </a:lnTo>
                <a:lnTo>
                  <a:pt x="3352876" y="4354407"/>
                </a:lnTo>
                <a:lnTo>
                  <a:pt x="3352683" y="4444689"/>
                </a:lnTo>
                <a:cubicBezTo>
                  <a:pt x="3355485" y="4452425"/>
                  <a:pt x="3356736" y="4477980"/>
                  <a:pt x="3352455" y="4483791"/>
                </a:cubicBezTo>
                <a:cubicBezTo>
                  <a:pt x="3351784" y="4489320"/>
                  <a:pt x="3353780" y="4495171"/>
                  <a:pt x="3349030" y="4498683"/>
                </a:cubicBezTo>
                <a:cubicBezTo>
                  <a:pt x="3346858" y="4510741"/>
                  <a:pt x="3341860" y="4538358"/>
                  <a:pt x="3339427" y="4556140"/>
                </a:cubicBezTo>
                <a:cubicBezTo>
                  <a:pt x="3342836" y="4560659"/>
                  <a:pt x="3341611" y="4566842"/>
                  <a:pt x="3339521" y="4574959"/>
                </a:cubicBezTo>
                <a:lnTo>
                  <a:pt x="3338246" y="4582576"/>
                </a:lnTo>
                <a:lnTo>
                  <a:pt x="3348539" y="4605460"/>
                </a:lnTo>
                <a:lnTo>
                  <a:pt x="3345760" y="4678575"/>
                </a:lnTo>
                <a:lnTo>
                  <a:pt x="3356250" y="4713574"/>
                </a:lnTo>
                <a:cubicBezTo>
                  <a:pt x="3358600" y="4727943"/>
                  <a:pt x="3359577" y="4741820"/>
                  <a:pt x="3361380" y="4755215"/>
                </a:cubicBezTo>
                <a:cubicBezTo>
                  <a:pt x="3363928" y="4785596"/>
                  <a:pt x="3347531" y="4766123"/>
                  <a:pt x="3361636" y="4803525"/>
                </a:cubicBezTo>
                <a:cubicBezTo>
                  <a:pt x="3356254" y="4807867"/>
                  <a:pt x="3356117" y="4812705"/>
                  <a:pt x="3358957" y="4820729"/>
                </a:cubicBezTo>
                <a:cubicBezTo>
                  <a:pt x="3359783" y="4835507"/>
                  <a:pt x="3345952" y="4834947"/>
                  <a:pt x="3354635" y="4849546"/>
                </a:cubicBezTo>
                <a:cubicBezTo>
                  <a:pt x="3350894" y="4848362"/>
                  <a:pt x="3350351" y="4855411"/>
                  <a:pt x="3349759" y="4861941"/>
                </a:cubicBezTo>
                <a:lnTo>
                  <a:pt x="3347368" y="4866228"/>
                </a:lnTo>
                <a:lnTo>
                  <a:pt x="3358408" y="4889535"/>
                </a:lnTo>
                <a:cubicBezTo>
                  <a:pt x="3373705" y="4931282"/>
                  <a:pt x="3382233" y="4982216"/>
                  <a:pt x="3393319" y="5017998"/>
                </a:cubicBezTo>
                <a:cubicBezTo>
                  <a:pt x="3368256" y="5040241"/>
                  <a:pt x="3392200" y="5029364"/>
                  <a:pt x="3389184" y="5055049"/>
                </a:cubicBezTo>
                <a:cubicBezTo>
                  <a:pt x="3413510" y="5050695"/>
                  <a:pt x="3377700" y="5085342"/>
                  <a:pt x="3405892" y="5089973"/>
                </a:cubicBezTo>
                <a:cubicBezTo>
                  <a:pt x="3404451" y="5094499"/>
                  <a:pt x="3402165" y="5098741"/>
                  <a:pt x="3399662" y="5102960"/>
                </a:cubicBezTo>
                <a:lnTo>
                  <a:pt x="3398363" y="5105176"/>
                </a:lnTo>
                <a:lnTo>
                  <a:pt x="3398026" y="5114590"/>
                </a:lnTo>
                <a:lnTo>
                  <a:pt x="3391859" y="5116550"/>
                </a:lnTo>
                <a:lnTo>
                  <a:pt x="3386999" y="5130226"/>
                </a:lnTo>
                <a:cubicBezTo>
                  <a:pt x="3386119" y="5135455"/>
                  <a:pt x="3386267" y="5141205"/>
                  <a:pt x="3388073" y="5147747"/>
                </a:cubicBezTo>
                <a:cubicBezTo>
                  <a:pt x="3400425" y="5164741"/>
                  <a:pt x="3388688" y="5187675"/>
                  <a:pt x="3391234" y="5209919"/>
                </a:cubicBezTo>
                <a:lnTo>
                  <a:pt x="3395469" y="5220481"/>
                </a:lnTo>
                <a:lnTo>
                  <a:pt x="3392518" y="5250830"/>
                </a:lnTo>
                <a:lnTo>
                  <a:pt x="3393800" y="5252877"/>
                </a:lnTo>
                <a:cubicBezTo>
                  <a:pt x="3393941" y="5258188"/>
                  <a:pt x="3392357" y="5268832"/>
                  <a:pt x="3393361" y="5282697"/>
                </a:cubicBezTo>
                <a:lnTo>
                  <a:pt x="3399825" y="5336059"/>
                </a:lnTo>
                <a:lnTo>
                  <a:pt x="3392824" y="5344884"/>
                </a:lnTo>
                <a:lnTo>
                  <a:pt x="3389277" y="5345998"/>
                </a:lnTo>
                <a:lnTo>
                  <a:pt x="3390946" y="5360636"/>
                </a:lnTo>
                <a:lnTo>
                  <a:pt x="3386366" y="5371486"/>
                </a:lnTo>
                <a:lnTo>
                  <a:pt x="3390662" y="5381496"/>
                </a:lnTo>
                <a:lnTo>
                  <a:pt x="3388199" y="5395290"/>
                </a:lnTo>
                <a:cubicBezTo>
                  <a:pt x="3386677" y="5400263"/>
                  <a:pt x="3384810" y="5405812"/>
                  <a:pt x="3383455" y="5412069"/>
                </a:cubicBezTo>
                <a:lnTo>
                  <a:pt x="3376345" y="5426008"/>
                </a:lnTo>
                <a:lnTo>
                  <a:pt x="3374012" y="5448470"/>
                </a:lnTo>
                <a:cubicBezTo>
                  <a:pt x="3372358" y="5465848"/>
                  <a:pt x="3370199" y="5482458"/>
                  <a:pt x="3365299" y="5498771"/>
                </a:cubicBezTo>
                <a:cubicBezTo>
                  <a:pt x="3368242" y="5512292"/>
                  <a:pt x="3368289" y="5524931"/>
                  <a:pt x="3358774" y="5536815"/>
                </a:cubicBezTo>
                <a:cubicBezTo>
                  <a:pt x="3355554" y="5573082"/>
                  <a:pt x="3364982" y="5582256"/>
                  <a:pt x="3352897" y="5604851"/>
                </a:cubicBezTo>
                <a:cubicBezTo>
                  <a:pt x="3357655" y="5611851"/>
                  <a:pt x="3360065" y="5616619"/>
                  <a:pt x="3360918" y="5620215"/>
                </a:cubicBezTo>
                <a:cubicBezTo>
                  <a:pt x="3363482" y="5631010"/>
                  <a:pt x="3352061" y="5631235"/>
                  <a:pt x="3348145" y="5649365"/>
                </a:cubicBezTo>
                <a:cubicBezTo>
                  <a:pt x="3342329" y="5668683"/>
                  <a:pt x="3336842" y="5635583"/>
                  <a:pt x="3334135" y="5654076"/>
                </a:cubicBezTo>
                <a:cubicBezTo>
                  <a:pt x="3338089" y="5673079"/>
                  <a:pt x="3320876" y="5674673"/>
                  <a:pt x="3326011" y="5694285"/>
                </a:cubicBezTo>
                <a:cubicBezTo>
                  <a:pt x="3339441" y="5687377"/>
                  <a:pt x="3320185" y="5735320"/>
                  <a:pt x="3331448" y="5735077"/>
                </a:cubicBezTo>
                <a:cubicBezTo>
                  <a:pt x="3313758" y="5754960"/>
                  <a:pt x="3333086" y="5760823"/>
                  <a:pt x="3326180" y="5784860"/>
                </a:cubicBezTo>
                <a:cubicBezTo>
                  <a:pt x="3319129" y="5796737"/>
                  <a:pt x="3317432" y="5804806"/>
                  <a:pt x="3323175" y="5814629"/>
                </a:cubicBezTo>
                <a:cubicBezTo>
                  <a:pt x="3289103" y="5869565"/>
                  <a:pt x="3319352" y="5845410"/>
                  <a:pt x="3303983" y="5894405"/>
                </a:cubicBezTo>
                <a:lnTo>
                  <a:pt x="3302615" y="5898375"/>
                </a:lnTo>
                <a:lnTo>
                  <a:pt x="3305988" y="5914019"/>
                </a:lnTo>
                <a:cubicBezTo>
                  <a:pt x="3306566" y="5914416"/>
                  <a:pt x="3307142" y="5914813"/>
                  <a:pt x="3307720" y="5915209"/>
                </a:cubicBezTo>
                <a:lnTo>
                  <a:pt x="3288942" y="5962966"/>
                </a:lnTo>
                <a:lnTo>
                  <a:pt x="3289995" y="5969791"/>
                </a:lnTo>
                <a:lnTo>
                  <a:pt x="3273219" y="6000303"/>
                </a:lnTo>
                <a:lnTo>
                  <a:pt x="3266971" y="6016394"/>
                </a:lnTo>
                <a:lnTo>
                  <a:pt x="3258268" y="6034498"/>
                </a:lnTo>
                <a:lnTo>
                  <a:pt x="3262376" y="6046147"/>
                </a:lnTo>
                <a:cubicBezTo>
                  <a:pt x="3269023" y="6073717"/>
                  <a:pt x="3250846" y="6118951"/>
                  <a:pt x="3274161" y="6127097"/>
                </a:cubicBezTo>
                <a:cubicBezTo>
                  <a:pt x="3261055" y="6140796"/>
                  <a:pt x="3284255" y="6151240"/>
                  <a:pt x="3287116" y="6165061"/>
                </a:cubicBezTo>
                <a:cubicBezTo>
                  <a:pt x="3278972" y="6176795"/>
                  <a:pt x="3286959" y="6181809"/>
                  <a:pt x="3289289" y="6191816"/>
                </a:cubicBezTo>
                <a:cubicBezTo>
                  <a:pt x="3284123" y="6196765"/>
                  <a:pt x="3284941" y="6205311"/>
                  <a:pt x="3291517" y="6207797"/>
                </a:cubicBezTo>
                <a:cubicBezTo>
                  <a:pt x="3306003" y="6202672"/>
                  <a:pt x="3300501" y="6232914"/>
                  <a:pt x="3310808" y="6234442"/>
                </a:cubicBezTo>
                <a:cubicBezTo>
                  <a:pt x="3314005" y="6251566"/>
                  <a:pt x="3305763" y="6327405"/>
                  <a:pt x="3322832" y="6339012"/>
                </a:cubicBezTo>
                <a:cubicBezTo>
                  <a:pt x="3332735" y="6373401"/>
                  <a:pt x="3309981" y="6425589"/>
                  <a:pt x="3311360" y="6440393"/>
                </a:cubicBezTo>
                <a:cubicBezTo>
                  <a:pt x="3282540" y="6457108"/>
                  <a:pt x="3365374" y="6523495"/>
                  <a:pt x="3370963" y="6586374"/>
                </a:cubicBezTo>
                <a:cubicBezTo>
                  <a:pt x="3368621" y="6595055"/>
                  <a:pt x="3368943" y="6599590"/>
                  <a:pt x="3375863" y="6601412"/>
                </a:cubicBezTo>
                <a:cubicBezTo>
                  <a:pt x="3380798" y="6617525"/>
                  <a:pt x="3389212" y="6649404"/>
                  <a:pt x="3400578" y="6683057"/>
                </a:cubicBezTo>
                <a:cubicBezTo>
                  <a:pt x="3408645" y="6705148"/>
                  <a:pt x="3410628" y="6805370"/>
                  <a:pt x="3417831" y="6852700"/>
                </a:cubicBezTo>
                <a:lnTo>
                  <a:pt x="3418926" y="6858000"/>
                </a:lnTo>
                <a:lnTo>
                  <a:pt x="0" y="6858000"/>
                </a:lnTo>
                <a:close/>
              </a:path>
            </a:pathLst>
          </a:custGeom>
        </p:spPr>
      </p:pic>
    </p:spTree>
    <p:extLst>
      <p:ext uri="{BB962C8B-B14F-4D97-AF65-F5344CB8AC3E}">
        <p14:creationId xmlns:p14="http://schemas.microsoft.com/office/powerpoint/2010/main" val="14037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D045AC-4D88-4693-BACA-BD07E9323893}"/>
              </a:ext>
            </a:extLst>
          </p:cNvPr>
          <p:cNvSpPr>
            <a:spLocks noGrp="1"/>
          </p:cNvSpPr>
          <p:nvPr>
            <p:ph type="title"/>
          </p:nvPr>
        </p:nvSpPr>
        <p:spPr>
          <a:xfrm>
            <a:off x="686834" y="1153572"/>
            <a:ext cx="3200400" cy="4461163"/>
          </a:xfrm>
        </p:spPr>
        <p:txBody>
          <a:bodyPr>
            <a:normAutofit/>
          </a:bodyPr>
          <a:lstStyle/>
          <a:p>
            <a:r>
              <a:rPr lang="en-AU">
                <a:solidFill>
                  <a:srgbClr val="FFFFFF"/>
                </a:solidFill>
              </a:rPr>
              <a:t>Fun with autosomal DNA – am I crazy?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1CDD553-2390-4493-9785-2F29FB746CDC}"/>
              </a:ext>
            </a:extLst>
          </p:cNvPr>
          <p:cNvSpPr>
            <a:spLocks noGrp="1"/>
          </p:cNvSpPr>
          <p:nvPr>
            <p:ph idx="1"/>
          </p:nvPr>
        </p:nvSpPr>
        <p:spPr>
          <a:xfrm>
            <a:off x="4447308" y="591344"/>
            <a:ext cx="6906491" cy="5585619"/>
          </a:xfrm>
        </p:spPr>
        <p:txBody>
          <a:bodyPr anchor="ctr">
            <a:normAutofit/>
          </a:bodyPr>
          <a:lstStyle/>
          <a:p>
            <a:r>
              <a:rPr lang="en-AU" sz="1700"/>
              <a:t>Some autosomal users will not look at matches less than 150cM – enough to find 3</a:t>
            </a:r>
            <a:r>
              <a:rPr lang="en-AU" sz="1700" baseline="30000"/>
              <a:t>rd</a:t>
            </a:r>
            <a:r>
              <a:rPr lang="en-AU" sz="1700"/>
              <a:t> cousins</a:t>
            </a:r>
          </a:p>
          <a:p>
            <a:r>
              <a:rPr lang="en-AU" sz="1700"/>
              <a:t>Few service providers will show autosomal  matches under 7cM </a:t>
            </a:r>
          </a:p>
          <a:p>
            <a:r>
              <a:rPr lang="en-AU" sz="1700"/>
              <a:t>But I am dealing with 10</a:t>
            </a:r>
            <a:r>
              <a:rPr lang="en-AU" sz="1700" baseline="30000"/>
              <a:t>th</a:t>
            </a:r>
            <a:r>
              <a:rPr lang="en-AU" sz="1700"/>
              <a:t> cousins</a:t>
            </a:r>
          </a:p>
          <a:p>
            <a:pPr lvl="1"/>
            <a:r>
              <a:rPr lang="en-AU" sz="1700"/>
              <a:t>11 generations = 1/2000 approx.</a:t>
            </a:r>
          </a:p>
          <a:p>
            <a:pPr lvl="1"/>
            <a:r>
              <a:rPr lang="en-AU" sz="1700"/>
              <a:t>Divides ancestral DNA into segments averaging 2cM which produces small matches</a:t>
            </a:r>
          </a:p>
          <a:p>
            <a:r>
              <a:rPr lang="en-AU" sz="1700"/>
              <a:t>Many problems with small matches</a:t>
            </a:r>
          </a:p>
          <a:p>
            <a:pPr lvl="1"/>
            <a:r>
              <a:rPr lang="en-AU" sz="1700"/>
              <a:t>High risk of false positives</a:t>
            </a:r>
          </a:p>
          <a:p>
            <a:pPr lvl="1"/>
            <a:r>
              <a:rPr lang="en-AU" sz="1700" err="1"/>
              <a:t>GEDmatch</a:t>
            </a:r>
            <a:r>
              <a:rPr lang="en-AU" sz="1700"/>
              <a:t> the only service provider at 3cM</a:t>
            </a:r>
          </a:p>
          <a:p>
            <a:pPr lvl="1"/>
            <a:r>
              <a:rPr lang="en-AU" sz="1700"/>
              <a:t>It changes small-match methodology often</a:t>
            </a:r>
          </a:p>
          <a:p>
            <a:endParaRPr lang="en-AU" sz="1700"/>
          </a:p>
        </p:txBody>
      </p:sp>
    </p:spTree>
    <p:extLst>
      <p:ext uri="{BB962C8B-B14F-4D97-AF65-F5344CB8AC3E}">
        <p14:creationId xmlns:p14="http://schemas.microsoft.com/office/powerpoint/2010/main" val="116323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D045AC-4D88-4693-BACA-BD07E9323893}"/>
              </a:ext>
            </a:extLst>
          </p:cNvPr>
          <p:cNvSpPr>
            <a:spLocks noGrp="1"/>
          </p:cNvSpPr>
          <p:nvPr>
            <p:ph type="title"/>
          </p:nvPr>
        </p:nvSpPr>
        <p:spPr>
          <a:xfrm>
            <a:off x="686834" y="1153572"/>
            <a:ext cx="3200400" cy="4461163"/>
          </a:xfrm>
        </p:spPr>
        <p:txBody>
          <a:bodyPr>
            <a:normAutofit/>
          </a:bodyPr>
          <a:lstStyle/>
          <a:p>
            <a:r>
              <a:rPr lang="en-AU">
                <a:solidFill>
                  <a:srgbClr val="FFFFFF"/>
                </a:solidFill>
              </a:rPr>
              <a:t>Why not Y-DNA?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1CDD553-2390-4493-9785-2F29FB746CDC}"/>
              </a:ext>
            </a:extLst>
          </p:cNvPr>
          <p:cNvSpPr>
            <a:spLocks noGrp="1"/>
          </p:cNvSpPr>
          <p:nvPr>
            <p:ph idx="1"/>
          </p:nvPr>
        </p:nvSpPr>
        <p:spPr>
          <a:xfrm>
            <a:off x="4447308" y="591344"/>
            <a:ext cx="6906491" cy="5585619"/>
          </a:xfrm>
        </p:spPr>
        <p:txBody>
          <a:bodyPr anchor="ctr">
            <a:normAutofit/>
          </a:bodyPr>
          <a:lstStyle/>
          <a:p>
            <a:r>
              <a:rPr lang="en-AU" dirty="0"/>
              <a:t>Y DNA results can be great as shown by Adam Brown, Michael </a:t>
            </a:r>
            <a:r>
              <a:rPr lang="en-AU" dirty="0" err="1"/>
              <a:t>Waas</a:t>
            </a:r>
            <a:r>
              <a:rPr lang="en-AU" dirty="0"/>
              <a:t> et al</a:t>
            </a:r>
          </a:p>
          <a:p>
            <a:r>
              <a:rPr lang="en-AU" dirty="0"/>
              <a:t>3 specific results so far for me:</a:t>
            </a:r>
          </a:p>
          <a:p>
            <a:pPr lvl="1"/>
            <a:r>
              <a:rPr lang="en-AU" dirty="0"/>
              <a:t>Allan and Jeremy Lousada have a Y match – within the F haplogroup</a:t>
            </a:r>
          </a:p>
          <a:p>
            <a:pPr lvl="1"/>
            <a:r>
              <a:rPr lang="en-AU" dirty="0"/>
              <a:t>Bob </a:t>
            </a:r>
            <a:r>
              <a:rPr lang="en-AU" dirty="0" err="1"/>
              <a:t>Leuzarder</a:t>
            </a:r>
            <a:r>
              <a:rPr lang="en-AU" dirty="0"/>
              <a:t> (my Lousada 10</a:t>
            </a:r>
            <a:r>
              <a:rPr lang="en-AU" baseline="30000" dirty="0"/>
              <a:t>th</a:t>
            </a:r>
            <a:r>
              <a:rPr lang="en-AU" dirty="0"/>
              <a:t> cousin once removed) </a:t>
            </a:r>
          </a:p>
          <a:p>
            <a:pPr lvl="2"/>
            <a:r>
              <a:rPr lang="en-AU" dirty="0"/>
              <a:t>is not a male-line Lousada despite his surname</a:t>
            </a:r>
          </a:p>
          <a:p>
            <a:pPr lvl="2"/>
            <a:r>
              <a:rPr lang="en-AU" dirty="0"/>
              <a:t>is a Y match for the Mid-West </a:t>
            </a:r>
            <a:r>
              <a:rPr lang="en-AU" dirty="0" err="1"/>
              <a:t>Lousadas</a:t>
            </a:r>
            <a:endParaRPr lang="en-AU" dirty="0"/>
          </a:p>
          <a:p>
            <a:pPr lvl="1"/>
            <a:r>
              <a:rPr lang="en-AU" dirty="0"/>
              <a:t>Edmund Barrow (my Barrow 4</a:t>
            </a:r>
            <a:r>
              <a:rPr lang="en-AU" baseline="30000" dirty="0"/>
              <a:t>th</a:t>
            </a:r>
            <a:r>
              <a:rPr lang="en-AU" dirty="0"/>
              <a:t> cousin) has original </a:t>
            </a:r>
            <a:r>
              <a:rPr lang="en-AU" dirty="0" err="1"/>
              <a:t>Ashkenasi</a:t>
            </a:r>
            <a:r>
              <a:rPr lang="en-AU" dirty="0"/>
              <a:t> Y </a:t>
            </a:r>
          </a:p>
          <a:p>
            <a:r>
              <a:rPr lang="en-AU" dirty="0"/>
              <a:t>But male-lines are not easy to find – in one study I am borrowing a cousin’s DNA</a:t>
            </a:r>
          </a:p>
          <a:p>
            <a:endParaRPr lang="en-AU" dirty="0"/>
          </a:p>
        </p:txBody>
      </p:sp>
    </p:spTree>
    <p:extLst>
      <p:ext uri="{BB962C8B-B14F-4D97-AF65-F5344CB8AC3E}">
        <p14:creationId xmlns:p14="http://schemas.microsoft.com/office/powerpoint/2010/main" val="370262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8146C1-09B5-4790-B67A-C99606E95291}"/>
              </a:ext>
            </a:extLst>
          </p:cNvPr>
          <p:cNvSpPr>
            <a:spLocks noGrp="1"/>
          </p:cNvSpPr>
          <p:nvPr>
            <p:ph type="title"/>
          </p:nvPr>
        </p:nvSpPr>
        <p:spPr>
          <a:xfrm>
            <a:off x="686834" y="1153572"/>
            <a:ext cx="3200400" cy="4461163"/>
          </a:xfrm>
        </p:spPr>
        <p:txBody>
          <a:bodyPr>
            <a:normAutofit/>
          </a:bodyPr>
          <a:lstStyle/>
          <a:p>
            <a:r>
              <a:rPr lang="en-AU">
                <a:solidFill>
                  <a:srgbClr val="FFFFFF"/>
                </a:solidFill>
              </a:rPr>
              <a:t>What puzzle am I trying to solve?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CC98B21-2A91-4783-BE19-64AB3EF7E241}"/>
              </a:ext>
            </a:extLst>
          </p:cNvPr>
          <p:cNvSpPr>
            <a:spLocks noGrp="1"/>
          </p:cNvSpPr>
          <p:nvPr>
            <p:ph idx="1"/>
          </p:nvPr>
        </p:nvSpPr>
        <p:spPr>
          <a:xfrm>
            <a:off x="4362467" y="953293"/>
            <a:ext cx="6906491" cy="5585619"/>
          </a:xfrm>
        </p:spPr>
        <p:txBody>
          <a:bodyPr anchor="ctr">
            <a:normAutofit/>
          </a:bodyPr>
          <a:lstStyle/>
          <a:p>
            <a:pPr marL="0" indent="0">
              <a:buNone/>
            </a:pPr>
            <a:endParaRPr lang="en-AU" dirty="0"/>
          </a:p>
          <a:p>
            <a:pPr lvl="1"/>
            <a:r>
              <a:rPr lang="en-AU" dirty="0"/>
              <a:t>Our genealogical work covers Portugal, Spain, Italy/Tunis, France, Netherlands, Barbados, Curacao, Surinam, Jamaica, England, and New England.</a:t>
            </a:r>
          </a:p>
          <a:p>
            <a:pPr lvl="1"/>
            <a:endParaRPr lang="en-AU" dirty="0"/>
          </a:p>
          <a:p>
            <a:pPr lvl="1"/>
            <a:r>
              <a:rPr lang="en-AU" dirty="0"/>
              <a:t>It does not prove that the various branches of the Baruch Lousada family have the same origin as there are no proven links to the Portuguese offspring of Amador de Lousada of </a:t>
            </a:r>
            <a:r>
              <a:rPr lang="en-AU" dirty="0" err="1"/>
              <a:t>Vinhais</a:t>
            </a:r>
            <a:r>
              <a:rPr lang="en-AU" dirty="0"/>
              <a:t> b1540</a:t>
            </a:r>
          </a:p>
          <a:p>
            <a:pPr lvl="1"/>
            <a:endParaRPr lang="en-AU" dirty="0"/>
          </a:p>
          <a:p>
            <a:pPr lvl="1"/>
            <a:r>
              <a:rPr lang="en-AU" dirty="0"/>
              <a:t>Autosomal DNA is the only option to increase certainty.</a:t>
            </a:r>
          </a:p>
          <a:p>
            <a:pPr lvl="1"/>
            <a:endParaRPr lang="en-AU" dirty="0"/>
          </a:p>
          <a:p>
            <a:pPr lvl="1"/>
            <a:endParaRPr lang="en-AU" dirty="0"/>
          </a:p>
          <a:p>
            <a:endParaRPr lang="en-AU" dirty="0"/>
          </a:p>
          <a:p>
            <a:endParaRPr lang="en-AU" dirty="0"/>
          </a:p>
        </p:txBody>
      </p:sp>
    </p:spTree>
    <p:extLst>
      <p:ext uri="{BB962C8B-B14F-4D97-AF65-F5344CB8AC3E}">
        <p14:creationId xmlns:p14="http://schemas.microsoft.com/office/powerpoint/2010/main" val="335340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75ECF5-D82B-404D-E230-16F546D97796}"/>
              </a:ext>
            </a:extLst>
          </p:cNvPr>
          <p:cNvSpPr>
            <a:spLocks noGrp="1"/>
          </p:cNvSpPr>
          <p:nvPr>
            <p:ph type="title"/>
          </p:nvPr>
        </p:nvSpPr>
        <p:spPr>
          <a:xfrm>
            <a:off x="686834" y="1153572"/>
            <a:ext cx="3200400" cy="4461163"/>
          </a:xfrm>
        </p:spPr>
        <p:txBody>
          <a:bodyPr>
            <a:normAutofit/>
          </a:bodyPr>
          <a:lstStyle/>
          <a:p>
            <a:r>
              <a:rPr lang="en-AU">
                <a:solidFill>
                  <a:srgbClr val="FFFFFF"/>
                </a:solidFill>
              </a:rPr>
              <a:t>How did I approach the problem?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3B7C71E-4994-224B-AE16-34D900B616DC}"/>
              </a:ext>
            </a:extLst>
          </p:cNvPr>
          <p:cNvSpPr>
            <a:spLocks noGrp="1"/>
          </p:cNvSpPr>
          <p:nvPr>
            <p:ph idx="1"/>
          </p:nvPr>
        </p:nvSpPr>
        <p:spPr>
          <a:xfrm>
            <a:off x="4447308" y="591344"/>
            <a:ext cx="6906491" cy="5585619"/>
          </a:xfrm>
        </p:spPr>
        <p:txBody>
          <a:bodyPr anchor="ctr">
            <a:normAutofit/>
          </a:bodyPr>
          <a:lstStyle/>
          <a:p>
            <a:endParaRPr lang="en-AU" dirty="0"/>
          </a:p>
          <a:p>
            <a:r>
              <a:rPr lang="en-AU" dirty="0"/>
              <a:t>Used the DNA of 12 known and probable relatives – and a random sample</a:t>
            </a:r>
          </a:p>
          <a:p>
            <a:endParaRPr lang="en-AU" dirty="0"/>
          </a:p>
          <a:p>
            <a:r>
              <a:rPr lang="en-AU" dirty="0"/>
              <a:t>Patterns of matches between them cut through the false positive problem (idea of John Griffiths my Barrow 6</a:t>
            </a:r>
            <a:r>
              <a:rPr lang="en-AU" baseline="30000" dirty="0"/>
              <a:t>th</a:t>
            </a:r>
            <a:r>
              <a:rPr lang="en-AU" dirty="0"/>
              <a:t> cousin once-removed)</a:t>
            </a:r>
          </a:p>
          <a:p>
            <a:endParaRPr lang="en-AU" dirty="0"/>
          </a:p>
          <a:p>
            <a:r>
              <a:rPr lang="en-AU" dirty="0"/>
              <a:t>But how? - our path was full of surprises</a:t>
            </a:r>
          </a:p>
          <a:p>
            <a:endParaRPr lang="en-AU" dirty="0"/>
          </a:p>
        </p:txBody>
      </p:sp>
    </p:spTree>
    <p:extLst>
      <p:ext uri="{BB962C8B-B14F-4D97-AF65-F5344CB8AC3E}">
        <p14:creationId xmlns:p14="http://schemas.microsoft.com/office/powerpoint/2010/main" val="70015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0FDA-20E0-46AC-BF24-5749A19B6827}"/>
              </a:ext>
            </a:extLst>
          </p:cNvPr>
          <p:cNvSpPr>
            <a:spLocks noGrp="1"/>
          </p:cNvSpPr>
          <p:nvPr>
            <p:ph type="title"/>
          </p:nvPr>
        </p:nvSpPr>
        <p:spPr/>
        <p:txBody>
          <a:bodyPr/>
          <a:lstStyle/>
          <a:p>
            <a:pPr algn="ctr"/>
            <a:r>
              <a:rPr lang="en-AU" dirty="0"/>
              <a:t>My branch of the Baruch </a:t>
            </a:r>
            <a:r>
              <a:rPr lang="en-AU" dirty="0" err="1"/>
              <a:t>Lousadas</a:t>
            </a:r>
            <a:endParaRPr lang="en-AU" dirty="0"/>
          </a:p>
        </p:txBody>
      </p:sp>
      <p:sp>
        <p:nvSpPr>
          <p:cNvPr id="6" name="TextBox 5">
            <a:extLst>
              <a:ext uri="{FF2B5EF4-FFF2-40B4-BE49-F238E27FC236}">
                <a16:creationId xmlns:a16="http://schemas.microsoft.com/office/drawing/2014/main" id="{A6B400FF-898E-4DD6-A85E-E46E42658A25}"/>
              </a:ext>
            </a:extLst>
          </p:cNvPr>
          <p:cNvSpPr txBox="1"/>
          <p:nvPr/>
        </p:nvSpPr>
        <p:spPr>
          <a:xfrm>
            <a:off x="4201610" y="1857469"/>
            <a:ext cx="4209037" cy="369332"/>
          </a:xfrm>
          <a:prstGeom prst="rect">
            <a:avLst/>
          </a:prstGeom>
          <a:noFill/>
        </p:spPr>
        <p:txBody>
          <a:bodyPr wrap="none" rtlCol="0">
            <a:spAutoFit/>
          </a:bodyPr>
          <a:lstStyle/>
          <a:p>
            <a:r>
              <a:rPr lang="en-AU" dirty="0"/>
              <a:t>We have no evidence Amador is my 9*GGF</a:t>
            </a:r>
          </a:p>
        </p:txBody>
      </p:sp>
      <p:sp>
        <p:nvSpPr>
          <p:cNvPr id="3" name="TextBox 2">
            <a:extLst>
              <a:ext uri="{FF2B5EF4-FFF2-40B4-BE49-F238E27FC236}">
                <a16:creationId xmlns:a16="http://schemas.microsoft.com/office/drawing/2014/main" id="{8A83DE32-5427-72E0-69F4-B62F78E39C6E}"/>
              </a:ext>
            </a:extLst>
          </p:cNvPr>
          <p:cNvSpPr txBox="1"/>
          <p:nvPr/>
        </p:nvSpPr>
        <p:spPr>
          <a:xfrm>
            <a:off x="4230412" y="2647716"/>
            <a:ext cx="4150623" cy="369332"/>
          </a:xfrm>
          <a:prstGeom prst="rect">
            <a:avLst/>
          </a:prstGeom>
          <a:noFill/>
        </p:spPr>
        <p:txBody>
          <a:bodyPr wrap="none" rtlCol="0">
            <a:spAutoFit/>
          </a:bodyPr>
          <a:lstStyle/>
          <a:p>
            <a:r>
              <a:rPr lang="en-AU" dirty="0"/>
              <a:t>We do not know David’s Portuguese name</a:t>
            </a:r>
          </a:p>
        </p:txBody>
      </p:sp>
      <p:sp>
        <p:nvSpPr>
          <p:cNvPr id="4" name="TextBox 3">
            <a:extLst>
              <a:ext uri="{FF2B5EF4-FFF2-40B4-BE49-F238E27FC236}">
                <a16:creationId xmlns:a16="http://schemas.microsoft.com/office/drawing/2014/main" id="{0A5E9176-1477-545E-A622-64034E4DEC30}"/>
              </a:ext>
            </a:extLst>
          </p:cNvPr>
          <p:cNvSpPr txBox="1"/>
          <p:nvPr/>
        </p:nvSpPr>
        <p:spPr>
          <a:xfrm>
            <a:off x="4023022" y="5859595"/>
            <a:ext cx="2631298" cy="369332"/>
          </a:xfrm>
          <a:prstGeom prst="rect">
            <a:avLst/>
          </a:prstGeom>
          <a:noFill/>
        </p:spPr>
        <p:txBody>
          <a:bodyPr wrap="none" rtlCol="0">
            <a:spAutoFit/>
          </a:bodyPr>
          <a:lstStyle/>
          <a:p>
            <a:r>
              <a:rPr lang="en-AU" dirty="0"/>
              <a:t>Our 1</a:t>
            </a:r>
            <a:r>
              <a:rPr lang="en-AU" baseline="30000" dirty="0"/>
              <a:t>st</a:t>
            </a:r>
            <a:r>
              <a:rPr lang="en-AU" dirty="0"/>
              <a:t> 4 relatives for DNA</a:t>
            </a:r>
          </a:p>
        </p:txBody>
      </p:sp>
      <p:pic>
        <p:nvPicPr>
          <p:cNvPr id="7" name="Picture 6">
            <a:extLst>
              <a:ext uri="{FF2B5EF4-FFF2-40B4-BE49-F238E27FC236}">
                <a16:creationId xmlns:a16="http://schemas.microsoft.com/office/drawing/2014/main" id="{D5B6CFD0-FF11-0A5E-7131-1C90D4715751}"/>
              </a:ext>
            </a:extLst>
          </p:cNvPr>
          <p:cNvPicPr>
            <a:picLocks noChangeAspect="1"/>
          </p:cNvPicPr>
          <p:nvPr/>
        </p:nvPicPr>
        <p:blipFill>
          <a:blip r:embed="rId2"/>
          <a:stretch>
            <a:fillRect/>
          </a:stretch>
        </p:blipFill>
        <p:spPr>
          <a:xfrm>
            <a:off x="1804670" y="1704323"/>
            <a:ext cx="1695687" cy="4324954"/>
          </a:xfrm>
          <a:prstGeom prst="rect">
            <a:avLst/>
          </a:prstGeom>
        </p:spPr>
      </p:pic>
      <p:sp>
        <p:nvSpPr>
          <p:cNvPr id="8" name="TextBox 7">
            <a:extLst>
              <a:ext uri="{FF2B5EF4-FFF2-40B4-BE49-F238E27FC236}">
                <a16:creationId xmlns:a16="http://schemas.microsoft.com/office/drawing/2014/main" id="{9BD2747A-E7D7-86A0-1310-696628301701}"/>
              </a:ext>
            </a:extLst>
          </p:cNvPr>
          <p:cNvSpPr txBox="1"/>
          <p:nvPr/>
        </p:nvSpPr>
        <p:spPr>
          <a:xfrm>
            <a:off x="1898935" y="5864997"/>
            <a:ext cx="1498862" cy="954107"/>
          </a:xfrm>
          <a:prstGeom prst="rect">
            <a:avLst/>
          </a:prstGeom>
          <a:noFill/>
        </p:spPr>
        <p:txBody>
          <a:bodyPr wrap="square" rtlCol="0">
            <a:spAutoFit/>
          </a:bodyPr>
          <a:lstStyle/>
          <a:p>
            <a:pPr algn="ctr"/>
            <a:r>
              <a:rPr lang="en-AU" sz="1400" dirty="0"/>
              <a:t>Julian Land</a:t>
            </a:r>
          </a:p>
          <a:p>
            <a:pPr algn="ctr"/>
            <a:r>
              <a:rPr lang="en-AU" sz="1400" dirty="0"/>
              <a:t>Mike Dugdale</a:t>
            </a:r>
          </a:p>
          <a:p>
            <a:pPr algn="ctr"/>
            <a:r>
              <a:rPr lang="en-AU" sz="1400" dirty="0"/>
              <a:t>Jeremy Lousada</a:t>
            </a:r>
          </a:p>
          <a:p>
            <a:pPr algn="ctr"/>
            <a:r>
              <a:rPr lang="en-AU" sz="1400" dirty="0"/>
              <a:t>Allan Lousada</a:t>
            </a:r>
          </a:p>
        </p:txBody>
      </p:sp>
    </p:spTree>
    <p:extLst>
      <p:ext uri="{BB962C8B-B14F-4D97-AF65-F5344CB8AC3E}">
        <p14:creationId xmlns:p14="http://schemas.microsoft.com/office/powerpoint/2010/main" val="149213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0C53-E109-482D-90BB-E4512A6511AC}"/>
              </a:ext>
            </a:extLst>
          </p:cNvPr>
          <p:cNvSpPr>
            <a:spLocks noGrp="1"/>
          </p:cNvSpPr>
          <p:nvPr>
            <p:ph type="title"/>
          </p:nvPr>
        </p:nvSpPr>
        <p:spPr/>
        <p:txBody>
          <a:bodyPr/>
          <a:lstStyle/>
          <a:p>
            <a:pPr algn="ctr"/>
            <a:r>
              <a:rPr lang="en-AU" dirty="0"/>
              <a:t>The Den Haag </a:t>
            </a:r>
            <a:r>
              <a:rPr lang="en-AU" dirty="0" err="1"/>
              <a:t>Louzadas</a:t>
            </a:r>
            <a:endParaRPr lang="en-AU" dirty="0"/>
          </a:p>
        </p:txBody>
      </p:sp>
      <p:pic>
        <p:nvPicPr>
          <p:cNvPr id="4" name="Picture 3">
            <a:extLst>
              <a:ext uri="{FF2B5EF4-FFF2-40B4-BE49-F238E27FC236}">
                <a16:creationId xmlns:a16="http://schemas.microsoft.com/office/drawing/2014/main" id="{BCC6ECB1-0149-E7F3-8970-BC49A0AD23A4}"/>
              </a:ext>
            </a:extLst>
          </p:cNvPr>
          <p:cNvPicPr>
            <a:picLocks noChangeAspect="1"/>
          </p:cNvPicPr>
          <p:nvPr/>
        </p:nvPicPr>
        <p:blipFill>
          <a:blip r:embed="rId2"/>
          <a:stretch>
            <a:fillRect/>
          </a:stretch>
        </p:blipFill>
        <p:spPr>
          <a:xfrm>
            <a:off x="263269" y="1636291"/>
            <a:ext cx="3195155" cy="4932000"/>
          </a:xfrm>
          <a:prstGeom prst="rect">
            <a:avLst/>
          </a:prstGeom>
        </p:spPr>
      </p:pic>
      <p:sp>
        <p:nvSpPr>
          <p:cNvPr id="5" name="TextBox 4">
            <a:extLst>
              <a:ext uri="{FF2B5EF4-FFF2-40B4-BE49-F238E27FC236}">
                <a16:creationId xmlns:a16="http://schemas.microsoft.com/office/drawing/2014/main" id="{9277B439-B58C-3789-4FB3-D8EAF54C1764}"/>
              </a:ext>
            </a:extLst>
          </p:cNvPr>
          <p:cNvSpPr txBox="1"/>
          <p:nvPr/>
        </p:nvSpPr>
        <p:spPr>
          <a:xfrm>
            <a:off x="3745022" y="3353160"/>
            <a:ext cx="7180546" cy="1754326"/>
          </a:xfrm>
          <a:prstGeom prst="rect">
            <a:avLst/>
          </a:prstGeom>
          <a:noFill/>
        </p:spPr>
        <p:txBody>
          <a:bodyPr wrap="square" rtlCol="0">
            <a:spAutoFit/>
          </a:bodyPr>
          <a:lstStyle/>
          <a:p>
            <a:r>
              <a:rPr lang="en-AU" dirty="0"/>
              <a:t>Den Haag </a:t>
            </a:r>
            <a:r>
              <a:rPr lang="en-AU" dirty="0" err="1"/>
              <a:t>Louzadas</a:t>
            </a:r>
            <a:r>
              <a:rPr lang="en-AU" dirty="0"/>
              <a:t> descend from Abraham #1875</a:t>
            </a:r>
          </a:p>
          <a:p>
            <a:r>
              <a:rPr lang="en-AU" dirty="0"/>
              <a:t>Of Amsterdam entourage of Isaac and Abraham Israel Pereira</a:t>
            </a:r>
          </a:p>
          <a:p>
            <a:r>
              <a:rPr lang="en-AU" dirty="0"/>
              <a:t>Like his brother Aaron #376, he was a stepson of Isaac #42 due to early death of David #1584</a:t>
            </a:r>
          </a:p>
          <a:p>
            <a:r>
              <a:rPr lang="en-AU" dirty="0"/>
              <a:t>Bob </a:t>
            </a:r>
            <a:r>
              <a:rPr lang="en-AU" dirty="0" err="1"/>
              <a:t>Leuzarder</a:t>
            </a:r>
            <a:r>
              <a:rPr lang="en-AU" dirty="0"/>
              <a:t> reports a match with dgs1 a Querido/Louzada descendant – our only known connection with the Den Haag </a:t>
            </a:r>
            <a:r>
              <a:rPr lang="en-AU" dirty="0" err="1"/>
              <a:t>Louzadas</a:t>
            </a:r>
            <a:endParaRPr lang="en-AU" dirty="0"/>
          </a:p>
        </p:txBody>
      </p:sp>
    </p:spTree>
    <p:extLst>
      <p:ext uri="{BB962C8B-B14F-4D97-AF65-F5344CB8AC3E}">
        <p14:creationId xmlns:p14="http://schemas.microsoft.com/office/powerpoint/2010/main" val="155284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F3FCD-32EE-494C-8F9F-7AB9ABCADA62}"/>
              </a:ext>
            </a:extLst>
          </p:cNvPr>
          <p:cNvSpPr>
            <a:spLocks noGrp="1"/>
          </p:cNvSpPr>
          <p:nvPr>
            <p:ph type="title"/>
          </p:nvPr>
        </p:nvSpPr>
        <p:spPr/>
        <p:txBody>
          <a:bodyPr/>
          <a:lstStyle/>
          <a:p>
            <a:pPr algn="ctr"/>
            <a:r>
              <a:rPr lang="en-AU" dirty="0"/>
              <a:t>The New England </a:t>
            </a:r>
            <a:r>
              <a:rPr lang="en-AU" dirty="0" err="1"/>
              <a:t>Lousadas</a:t>
            </a:r>
            <a:endParaRPr lang="en-AU" dirty="0"/>
          </a:p>
        </p:txBody>
      </p:sp>
      <p:sp>
        <p:nvSpPr>
          <p:cNvPr id="10" name="TextBox 9">
            <a:extLst>
              <a:ext uri="{FF2B5EF4-FFF2-40B4-BE49-F238E27FC236}">
                <a16:creationId xmlns:a16="http://schemas.microsoft.com/office/drawing/2014/main" id="{ED6AD693-6932-45D6-9EC8-05B988230C9F}"/>
              </a:ext>
            </a:extLst>
          </p:cNvPr>
          <p:cNvSpPr txBox="1"/>
          <p:nvPr/>
        </p:nvSpPr>
        <p:spPr>
          <a:xfrm>
            <a:off x="6096000" y="3926989"/>
            <a:ext cx="3491597" cy="646331"/>
          </a:xfrm>
          <a:prstGeom prst="rect">
            <a:avLst/>
          </a:prstGeom>
          <a:noFill/>
        </p:spPr>
        <p:txBody>
          <a:bodyPr wrap="none" rtlCol="0">
            <a:spAutoFit/>
          </a:bodyPr>
          <a:lstStyle/>
          <a:p>
            <a:r>
              <a:rPr lang="en-AU" sz="1200" dirty="0"/>
              <a:t>Suggested son of Henrique</a:t>
            </a:r>
          </a:p>
          <a:p>
            <a:r>
              <a:rPr lang="en-AU" sz="1200" dirty="0"/>
              <a:t>Jacob and his brother Abraham left Iberia at the time</a:t>
            </a:r>
          </a:p>
          <a:p>
            <a:r>
              <a:rPr lang="en-AU" sz="1200" dirty="0"/>
              <a:t>the Falmouth packet boats left from Corunna in Spain</a:t>
            </a:r>
          </a:p>
        </p:txBody>
      </p:sp>
      <p:sp>
        <p:nvSpPr>
          <p:cNvPr id="3" name="TextBox 2">
            <a:extLst>
              <a:ext uri="{FF2B5EF4-FFF2-40B4-BE49-F238E27FC236}">
                <a16:creationId xmlns:a16="http://schemas.microsoft.com/office/drawing/2014/main" id="{998511A2-513B-43A9-A6EA-7B41942A0871}"/>
              </a:ext>
            </a:extLst>
          </p:cNvPr>
          <p:cNvSpPr txBox="1"/>
          <p:nvPr/>
        </p:nvSpPr>
        <p:spPr>
          <a:xfrm>
            <a:off x="6125837" y="5744209"/>
            <a:ext cx="2596737" cy="646331"/>
          </a:xfrm>
          <a:prstGeom prst="rect">
            <a:avLst/>
          </a:prstGeom>
          <a:noFill/>
        </p:spPr>
        <p:txBody>
          <a:bodyPr wrap="none" rtlCol="0">
            <a:spAutoFit/>
          </a:bodyPr>
          <a:lstStyle/>
          <a:p>
            <a:r>
              <a:rPr lang="en-AU" sz="1200" dirty="0"/>
              <a:t>Bob matches Jeannine (a </a:t>
            </a:r>
            <a:r>
              <a:rPr lang="en-AU" sz="1200" dirty="0" err="1"/>
              <a:t>Luzarder</a:t>
            </a:r>
            <a:r>
              <a:rPr lang="en-AU" sz="1200" dirty="0"/>
              <a:t>)   </a:t>
            </a:r>
          </a:p>
          <a:p>
            <a:r>
              <a:rPr lang="en-AU" sz="1200" dirty="0"/>
              <a:t>And T Phelan (a </a:t>
            </a:r>
            <a:r>
              <a:rPr lang="en-AU" sz="1200" dirty="0" err="1"/>
              <a:t>Papacin</a:t>
            </a:r>
            <a:r>
              <a:rPr lang="en-AU" sz="1200" dirty="0"/>
              <a:t>-Louzada)</a:t>
            </a:r>
          </a:p>
          <a:p>
            <a:r>
              <a:rPr lang="en-AU" sz="1200" dirty="0"/>
              <a:t>Our next 3 relatives for DNA</a:t>
            </a:r>
          </a:p>
        </p:txBody>
      </p:sp>
      <p:pic>
        <p:nvPicPr>
          <p:cNvPr id="6" name="Picture 5">
            <a:extLst>
              <a:ext uri="{FF2B5EF4-FFF2-40B4-BE49-F238E27FC236}">
                <a16:creationId xmlns:a16="http://schemas.microsoft.com/office/drawing/2014/main" id="{8114671D-E9F5-0661-B0B2-E8B6FD744BA4}"/>
              </a:ext>
            </a:extLst>
          </p:cNvPr>
          <p:cNvPicPr>
            <a:picLocks noChangeAspect="1"/>
          </p:cNvPicPr>
          <p:nvPr/>
        </p:nvPicPr>
        <p:blipFill>
          <a:blip r:embed="rId2"/>
          <a:stretch>
            <a:fillRect/>
          </a:stretch>
        </p:blipFill>
        <p:spPr>
          <a:xfrm>
            <a:off x="3542164" y="1701353"/>
            <a:ext cx="1724266" cy="4096322"/>
          </a:xfrm>
          <a:prstGeom prst="rect">
            <a:avLst/>
          </a:prstGeom>
        </p:spPr>
      </p:pic>
      <p:pic>
        <p:nvPicPr>
          <p:cNvPr id="8" name="Picture 7">
            <a:extLst>
              <a:ext uri="{FF2B5EF4-FFF2-40B4-BE49-F238E27FC236}">
                <a16:creationId xmlns:a16="http://schemas.microsoft.com/office/drawing/2014/main" id="{3A74DC35-0B35-F788-B054-24E58192BEFE}"/>
              </a:ext>
            </a:extLst>
          </p:cNvPr>
          <p:cNvPicPr>
            <a:picLocks noChangeAspect="1"/>
          </p:cNvPicPr>
          <p:nvPr/>
        </p:nvPicPr>
        <p:blipFill>
          <a:blip r:embed="rId3"/>
          <a:stretch>
            <a:fillRect/>
          </a:stretch>
        </p:blipFill>
        <p:spPr>
          <a:xfrm>
            <a:off x="310298" y="1407151"/>
            <a:ext cx="3248947" cy="5004000"/>
          </a:xfrm>
          <a:prstGeom prst="rect">
            <a:avLst/>
          </a:prstGeom>
        </p:spPr>
      </p:pic>
      <p:sp>
        <p:nvSpPr>
          <p:cNvPr id="9" name="TextBox 8">
            <a:extLst>
              <a:ext uri="{FF2B5EF4-FFF2-40B4-BE49-F238E27FC236}">
                <a16:creationId xmlns:a16="http://schemas.microsoft.com/office/drawing/2014/main" id="{FF0CBC6B-DB36-6F9A-8598-AD723B3C7863}"/>
              </a:ext>
            </a:extLst>
          </p:cNvPr>
          <p:cNvSpPr txBox="1"/>
          <p:nvPr/>
        </p:nvSpPr>
        <p:spPr>
          <a:xfrm>
            <a:off x="3457803" y="5698042"/>
            <a:ext cx="1892988" cy="738664"/>
          </a:xfrm>
          <a:prstGeom prst="rect">
            <a:avLst/>
          </a:prstGeom>
          <a:noFill/>
        </p:spPr>
        <p:txBody>
          <a:bodyPr wrap="square" rtlCol="0">
            <a:spAutoFit/>
          </a:bodyPr>
          <a:lstStyle/>
          <a:p>
            <a:pPr algn="ctr"/>
            <a:r>
              <a:rPr lang="en-AU" sz="1400" dirty="0"/>
              <a:t>Bob </a:t>
            </a:r>
            <a:r>
              <a:rPr lang="en-AU" sz="1400" dirty="0" err="1"/>
              <a:t>Leuzarder</a:t>
            </a:r>
            <a:endParaRPr lang="en-AU" sz="1400" dirty="0"/>
          </a:p>
          <a:p>
            <a:pPr algn="ctr"/>
            <a:r>
              <a:rPr lang="en-AU" sz="1400" dirty="0"/>
              <a:t>Jeannine </a:t>
            </a:r>
            <a:r>
              <a:rPr lang="en-AU" sz="1400" dirty="0" err="1"/>
              <a:t>Wegmueller</a:t>
            </a:r>
            <a:endParaRPr lang="en-AU" sz="1400" dirty="0"/>
          </a:p>
          <a:p>
            <a:pPr algn="ctr"/>
            <a:r>
              <a:rPr lang="en-AU" sz="1400" dirty="0"/>
              <a:t>T Phelan</a:t>
            </a:r>
          </a:p>
        </p:txBody>
      </p:sp>
    </p:spTree>
    <p:extLst>
      <p:ext uri="{BB962C8B-B14F-4D97-AF65-F5344CB8AC3E}">
        <p14:creationId xmlns:p14="http://schemas.microsoft.com/office/powerpoint/2010/main" val="31901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BE0D-4224-46CB-A871-2B8E36DC6ECF}"/>
              </a:ext>
            </a:extLst>
          </p:cNvPr>
          <p:cNvSpPr>
            <a:spLocks noGrp="1"/>
          </p:cNvSpPr>
          <p:nvPr>
            <p:ph type="title"/>
          </p:nvPr>
        </p:nvSpPr>
        <p:spPr/>
        <p:txBody>
          <a:bodyPr/>
          <a:lstStyle/>
          <a:p>
            <a:pPr algn="ctr"/>
            <a:r>
              <a:rPr lang="en-AU" dirty="0"/>
              <a:t>The Curacao and Surinam Baruch </a:t>
            </a:r>
            <a:r>
              <a:rPr lang="en-AU" dirty="0" err="1"/>
              <a:t>Louzadas</a:t>
            </a:r>
            <a:endParaRPr lang="en-AU" dirty="0"/>
          </a:p>
        </p:txBody>
      </p:sp>
      <p:pic>
        <p:nvPicPr>
          <p:cNvPr id="9" name="Picture 8">
            <a:extLst>
              <a:ext uri="{FF2B5EF4-FFF2-40B4-BE49-F238E27FC236}">
                <a16:creationId xmlns:a16="http://schemas.microsoft.com/office/drawing/2014/main" id="{59FD17F9-237A-52F7-B981-A8EB0626817F}"/>
              </a:ext>
            </a:extLst>
          </p:cNvPr>
          <p:cNvPicPr>
            <a:picLocks noChangeAspect="1"/>
          </p:cNvPicPr>
          <p:nvPr/>
        </p:nvPicPr>
        <p:blipFill>
          <a:blip r:embed="rId2"/>
          <a:stretch>
            <a:fillRect/>
          </a:stretch>
        </p:blipFill>
        <p:spPr>
          <a:xfrm>
            <a:off x="297826" y="1777765"/>
            <a:ext cx="6905265" cy="4788000"/>
          </a:xfrm>
          <a:prstGeom prst="rect">
            <a:avLst/>
          </a:prstGeom>
        </p:spPr>
      </p:pic>
      <p:sp>
        <p:nvSpPr>
          <p:cNvPr id="3" name="TextBox 2">
            <a:extLst>
              <a:ext uri="{FF2B5EF4-FFF2-40B4-BE49-F238E27FC236}">
                <a16:creationId xmlns:a16="http://schemas.microsoft.com/office/drawing/2014/main" id="{D7D8543A-404D-40AB-32D0-3C7DAFD1EB21}"/>
              </a:ext>
            </a:extLst>
          </p:cNvPr>
          <p:cNvSpPr txBox="1"/>
          <p:nvPr/>
        </p:nvSpPr>
        <p:spPr>
          <a:xfrm>
            <a:off x="7522588" y="3306447"/>
            <a:ext cx="1244337" cy="646331"/>
          </a:xfrm>
          <a:prstGeom prst="rect">
            <a:avLst/>
          </a:prstGeom>
          <a:noFill/>
        </p:spPr>
        <p:txBody>
          <a:bodyPr wrap="square" rtlCol="0">
            <a:spAutoFit/>
          </a:bodyPr>
          <a:lstStyle/>
          <a:p>
            <a:pPr algn="ctr"/>
            <a:r>
              <a:rPr lang="en-US" sz="1200" dirty="0"/>
              <a:t>Subject of a previous talk</a:t>
            </a:r>
          </a:p>
          <a:p>
            <a:pPr algn="ctr"/>
            <a:r>
              <a:rPr lang="en-US" sz="1200" dirty="0"/>
              <a:t>4 Jan 2021</a:t>
            </a:r>
            <a:endParaRPr lang="en-AU" sz="1200" dirty="0"/>
          </a:p>
        </p:txBody>
      </p:sp>
      <p:pic>
        <p:nvPicPr>
          <p:cNvPr id="5" name="Picture 4">
            <a:extLst>
              <a:ext uri="{FF2B5EF4-FFF2-40B4-BE49-F238E27FC236}">
                <a16:creationId xmlns:a16="http://schemas.microsoft.com/office/drawing/2014/main" id="{8DBDC175-7E9C-F4C6-B297-E5F7B781277C}"/>
              </a:ext>
            </a:extLst>
          </p:cNvPr>
          <p:cNvPicPr>
            <a:picLocks noChangeAspect="1"/>
          </p:cNvPicPr>
          <p:nvPr/>
        </p:nvPicPr>
        <p:blipFill>
          <a:blip r:embed="rId3"/>
          <a:stretch>
            <a:fillRect/>
          </a:stretch>
        </p:blipFill>
        <p:spPr>
          <a:xfrm>
            <a:off x="7122104" y="3952778"/>
            <a:ext cx="2076740" cy="1619476"/>
          </a:xfrm>
          <a:prstGeom prst="rect">
            <a:avLst/>
          </a:prstGeom>
        </p:spPr>
      </p:pic>
    </p:spTree>
    <p:extLst>
      <p:ext uri="{BB962C8B-B14F-4D97-AF65-F5344CB8AC3E}">
        <p14:creationId xmlns:p14="http://schemas.microsoft.com/office/powerpoint/2010/main" val="174009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2E1D-9178-4F98-A993-792D2EC533E1}"/>
              </a:ext>
            </a:extLst>
          </p:cNvPr>
          <p:cNvSpPr>
            <a:spLocks noGrp="1"/>
          </p:cNvSpPr>
          <p:nvPr>
            <p:ph type="title"/>
          </p:nvPr>
        </p:nvSpPr>
        <p:spPr/>
        <p:txBody>
          <a:bodyPr/>
          <a:lstStyle/>
          <a:p>
            <a:pPr algn="ctr"/>
            <a:r>
              <a:rPr lang="en-AU" dirty="0"/>
              <a:t>Livorno – another ancestral brother?</a:t>
            </a:r>
          </a:p>
        </p:txBody>
      </p:sp>
      <p:sp>
        <p:nvSpPr>
          <p:cNvPr id="3" name="TextBox 2">
            <a:extLst>
              <a:ext uri="{FF2B5EF4-FFF2-40B4-BE49-F238E27FC236}">
                <a16:creationId xmlns:a16="http://schemas.microsoft.com/office/drawing/2014/main" id="{26A0BB41-E71D-4AE2-AABB-A235829A31AA}"/>
              </a:ext>
            </a:extLst>
          </p:cNvPr>
          <p:cNvSpPr txBox="1"/>
          <p:nvPr/>
        </p:nvSpPr>
        <p:spPr>
          <a:xfrm>
            <a:off x="10288417" y="3369365"/>
            <a:ext cx="1619991" cy="1015663"/>
          </a:xfrm>
          <a:prstGeom prst="rect">
            <a:avLst/>
          </a:prstGeom>
          <a:noFill/>
        </p:spPr>
        <p:txBody>
          <a:bodyPr wrap="square" rtlCol="0">
            <a:spAutoFit/>
          </a:bodyPr>
          <a:lstStyle/>
          <a:p>
            <a:r>
              <a:rPr lang="en-AU" sz="1200" dirty="0"/>
              <a:t>The well-known Moses Baruch Lousada of London Is probable son of Abraham #2149</a:t>
            </a:r>
          </a:p>
        </p:txBody>
      </p:sp>
      <p:pic>
        <p:nvPicPr>
          <p:cNvPr id="11" name="Picture 10">
            <a:extLst>
              <a:ext uri="{FF2B5EF4-FFF2-40B4-BE49-F238E27FC236}">
                <a16:creationId xmlns:a16="http://schemas.microsoft.com/office/drawing/2014/main" id="{811F27B6-01B2-16F1-1D3F-F03031D669DA}"/>
              </a:ext>
            </a:extLst>
          </p:cNvPr>
          <p:cNvPicPr>
            <a:picLocks noChangeAspect="1"/>
          </p:cNvPicPr>
          <p:nvPr/>
        </p:nvPicPr>
        <p:blipFill>
          <a:blip r:embed="rId2"/>
          <a:stretch>
            <a:fillRect/>
          </a:stretch>
        </p:blipFill>
        <p:spPr>
          <a:xfrm>
            <a:off x="370068" y="1858815"/>
            <a:ext cx="9764818" cy="4500000"/>
          </a:xfrm>
          <a:prstGeom prst="rect">
            <a:avLst/>
          </a:prstGeom>
        </p:spPr>
      </p:pic>
      <p:sp>
        <p:nvSpPr>
          <p:cNvPr id="4" name="TextBox 3">
            <a:extLst>
              <a:ext uri="{FF2B5EF4-FFF2-40B4-BE49-F238E27FC236}">
                <a16:creationId xmlns:a16="http://schemas.microsoft.com/office/drawing/2014/main" id="{4241B615-A9CE-1E69-7C88-CB288C09A1A1}"/>
              </a:ext>
            </a:extLst>
          </p:cNvPr>
          <p:cNvSpPr txBox="1"/>
          <p:nvPr/>
        </p:nvSpPr>
        <p:spPr>
          <a:xfrm>
            <a:off x="6998286" y="4033398"/>
            <a:ext cx="1488362" cy="461665"/>
          </a:xfrm>
          <a:prstGeom prst="rect">
            <a:avLst/>
          </a:prstGeom>
          <a:noFill/>
        </p:spPr>
        <p:txBody>
          <a:bodyPr wrap="square" rtlCol="0">
            <a:spAutoFit/>
          </a:bodyPr>
          <a:lstStyle/>
          <a:p>
            <a:r>
              <a:rPr lang="en-US" sz="1200" dirty="0"/>
              <a:t>Isaac #1807 has his father’s name</a:t>
            </a:r>
            <a:endParaRPr lang="en-AU" sz="1200" dirty="0"/>
          </a:p>
        </p:txBody>
      </p:sp>
      <p:sp>
        <p:nvSpPr>
          <p:cNvPr id="5" name="TextBox 4">
            <a:extLst>
              <a:ext uri="{FF2B5EF4-FFF2-40B4-BE49-F238E27FC236}">
                <a16:creationId xmlns:a16="http://schemas.microsoft.com/office/drawing/2014/main" id="{D0D7E39A-D480-EBA3-6D8F-2067A738443F}"/>
              </a:ext>
            </a:extLst>
          </p:cNvPr>
          <p:cNvSpPr txBox="1"/>
          <p:nvPr/>
        </p:nvSpPr>
        <p:spPr>
          <a:xfrm>
            <a:off x="6998286" y="4663190"/>
            <a:ext cx="1763083" cy="646331"/>
          </a:xfrm>
          <a:prstGeom prst="rect">
            <a:avLst/>
          </a:prstGeom>
          <a:noFill/>
        </p:spPr>
        <p:txBody>
          <a:bodyPr wrap="square" rtlCol="0">
            <a:spAutoFit/>
          </a:bodyPr>
          <a:lstStyle/>
          <a:p>
            <a:r>
              <a:rPr lang="en-US" sz="1200" dirty="0"/>
              <a:t>This joint great-granddaughter is a key ancestor in what follows</a:t>
            </a:r>
            <a:endParaRPr lang="en-AU" sz="1200" dirty="0"/>
          </a:p>
        </p:txBody>
      </p:sp>
    </p:spTree>
    <p:extLst>
      <p:ext uri="{BB962C8B-B14F-4D97-AF65-F5344CB8AC3E}">
        <p14:creationId xmlns:p14="http://schemas.microsoft.com/office/powerpoint/2010/main" val="74163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888E2-486F-409C-A1F4-A329F20E6C41}"/>
              </a:ext>
            </a:extLst>
          </p:cNvPr>
          <p:cNvSpPr>
            <a:spLocks noGrp="1"/>
          </p:cNvSpPr>
          <p:nvPr>
            <p:ph type="title"/>
          </p:nvPr>
        </p:nvSpPr>
        <p:spPr/>
        <p:txBody>
          <a:bodyPr/>
          <a:lstStyle/>
          <a:p>
            <a:pPr algn="ctr"/>
            <a:r>
              <a:rPr lang="en-AU" dirty="0"/>
              <a:t>Origin of the Barrows and </a:t>
            </a:r>
            <a:r>
              <a:rPr lang="en-AU" dirty="0" err="1"/>
              <a:t>Fischls</a:t>
            </a:r>
            <a:endParaRPr lang="en-AU" dirty="0"/>
          </a:p>
        </p:txBody>
      </p:sp>
      <p:sp>
        <p:nvSpPr>
          <p:cNvPr id="3" name="TextBox 2">
            <a:extLst>
              <a:ext uri="{FF2B5EF4-FFF2-40B4-BE49-F238E27FC236}">
                <a16:creationId xmlns:a16="http://schemas.microsoft.com/office/drawing/2014/main" id="{AD9013A9-395D-471F-A7D2-EFDFBC1EE42E}"/>
              </a:ext>
            </a:extLst>
          </p:cNvPr>
          <p:cNvSpPr txBox="1"/>
          <p:nvPr/>
        </p:nvSpPr>
        <p:spPr>
          <a:xfrm>
            <a:off x="8504142" y="4562881"/>
            <a:ext cx="2640850" cy="830997"/>
          </a:xfrm>
          <a:prstGeom prst="rect">
            <a:avLst/>
          </a:prstGeom>
          <a:noFill/>
        </p:spPr>
        <p:txBody>
          <a:bodyPr wrap="square" rtlCol="0" anchor="ctr">
            <a:spAutoFit/>
          </a:bodyPr>
          <a:lstStyle/>
          <a:p>
            <a:pPr algn="ctr"/>
            <a:r>
              <a:rPr lang="en-AU" sz="1200" dirty="0"/>
              <a:t>We do not know the name of Baruch’s wife or her first husband</a:t>
            </a:r>
          </a:p>
          <a:p>
            <a:pPr algn="ctr"/>
            <a:r>
              <a:rPr lang="en-AU" sz="1200" dirty="0"/>
              <a:t>We don’t know how she got to Prague</a:t>
            </a:r>
          </a:p>
          <a:p>
            <a:pPr algn="ctr"/>
            <a:r>
              <a:rPr lang="en-AU" sz="1200" dirty="0"/>
              <a:t>and suggest she was widowed there</a:t>
            </a:r>
          </a:p>
        </p:txBody>
      </p:sp>
      <p:sp>
        <p:nvSpPr>
          <p:cNvPr id="4" name="TextBox 3">
            <a:extLst>
              <a:ext uri="{FF2B5EF4-FFF2-40B4-BE49-F238E27FC236}">
                <a16:creationId xmlns:a16="http://schemas.microsoft.com/office/drawing/2014/main" id="{0AEDA6B1-4E86-DF53-423E-C38C8B69F6F4}"/>
              </a:ext>
            </a:extLst>
          </p:cNvPr>
          <p:cNvSpPr txBox="1"/>
          <p:nvPr/>
        </p:nvSpPr>
        <p:spPr>
          <a:xfrm>
            <a:off x="8851769" y="5740924"/>
            <a:ext cx="1726178" cy="276999"/>
          </a:xfrm>
          <a:prstGeom prst="rect">
            <a:avLst/>
          </a:prstGeom>
          <a:noFill/>
        </p:spPr>
        <p:txBody>
          <a:bodyPr wrap="none" rtlCol="0">
            <a:spAutoFit/>
          </a:bodyPr>
          <a:lstStyle/>
          <a:p>
            <a:r>
              <a:rPr lang="en-US" sz="1200" dirty="0"/>
              <a:t>3 more relatives for DNA</a:t>
            </a:r>
            <a:endParaRPr lang="en-AU" sz="1200" dirty="0"/>
          </a:p>
        </p:txBody>
      </p:sp>
      <p:pic>
        <p:nvPicPr>
          <p:cNvPr id="6" name="Picture 5">
            <a:extLst>
              <a:ext uri="{FF2B5EF4-FFF2-40B4-BE49-F238E27FC236}">
                <a16:creationId xmlns:a16="http://schemas.microsoft.com/office/drawing/2014/main" id="{B5A44629-6F4D-BDA7-7C88-734FC94315DC}"/>
              </a:ext>
            </a:extLst>
          </p:cNvPr>
          <p:cNvPicPr>
            <a:picLocks noChangeAspect="1"/>
          </p:cNvPicPr>
          <p:nvPr/>
        </p:nvPicPr>
        <p:blipFill>
          <a:blip r:embed="rId2"/>
          <a:stretch>
            <a:fillRect/>
          </a:stretch>
        </p:blipFill>
        <p:spPr>
          <a:xfrm>
            <a:off x="5367907" y="2009960"/>
            <a:ext cx="3134162" cy="3667637"/>
          </a:xfrm>
          <a:prstGeom prst="rect">
            <a:avLst/>
          </a:prstGeom>
        </p:spPr>
      </p:pic>
      <p:pic>
        <p:nvPicPr>
          <p:cNvPr id="8" name="Picture 7">
            <a:extLst>
              <a:ext uri="{FF2B5EF4-FFF2-40B4-BE49-F238E27FC236}">
                <a16:creationId xmlns:a16="http://schemas.microsoft.com/office/drawing/2014/main" id="{2D1EA411-0136-ACF7-7F45-6374EFA91124}"/>
              </a:ext>
            </a:extLst>
          </p:cNvPr>
          <p:cNvPicPr>
            <a:picLocks noChangeAspect="1"/>
          </p:cNvPicPr>
          <p:nvPr/>
        </p:nvPicPr>
        <p:blipFill>
          <a:blip r:embed="rId3"/>
          <a:stretch>
            <a:fillRect/>
          </a:stretch>
        </p:blipFill>
        <p:spPr>
          <a:xfrm>
            <a:off x="371372" y="1652980"/>
            <a:ext cx="5001323" cy="4686954"/>
          </a:xfrm>
          <a:prstGeom prst="rect">
            <a:avLst/>
          </a:prstGeom>
        </p:spPr>
      </p:pic>
      <p:sp>
        <p:nvSpPr>
          <p:cNvPr id="9" name="TextBox 8">
            <a:extLst>
              <a:ext uri="{FF2B5EF4-FFF2-40B4-BE49-F238E27FC236}">
                <a16:creationId xmlns:a16="http://schemas.microsoft.com/office/drawing/2014/main" id="{F8BB0119-B2A1-0E89-D5DC-148B0AB3776E}"/>
              </a:ext>
            </a:extLst>
          </p:cNvPr>
          <p:cNvSpPr txBox="1"/>
          <p:nvPr/>
        </p:nvSpPr>
        <p:spPr>
          <a:xfrm>
            <a:off x="6118987" y="5626894"/>
            <a:ext cx="1650855" cy="1231106"/>
          </a:xfrm>
          <a:prstGeom prst="rect">
            <a:avLst/>
          </a:prstGeom>
          <a:noFill/>
        </p:spPr>
        <p:txBody>
          <a:bodyPr wrap="square" rtlCol="0">
            <a:spAutoFit/>
          </a:bodyPr>
          <a:lstStyle/>
          <a:p>
            <a:pPr algn="ctr"/>
            <a:r>
              <a:rPr lang="en-AU" sz="1400" dirty="0"/>
              <a:t>John Griffiths</a:t>
            </a:r>
          </a:p>
          <a:p>
            <a:pPr algn="ctr"/>
            <a:r>
              <a:rPr lang="en-AU" sz="1400" dirty="0"/>
              <a:t>Ed Barrow</a:t>
            </a:r>
          </a:p>
          <a:p>
            <a:pPr algn="ctr"/>
            <a:r>
              <a:rPr lang="en-AU" sz="1400" dirty="0"/>
              <a:t>Scott’s wife (from 1</a:t>
            </a:r>
            <a:r>
              <a:rPr lang="en-AU" sz="1400" baseline="30000" dirty="0"/>
              <a:t>st</a:t>
            </a:r>
            <a:r>
              <a:rPr lang="en-AU" sz="1400" dirty="0"/>
              <a:t> husband)</a:t>
            </a:r>
          </a:p>
          <a:p>
            <a:endParaRPr lang="en-AU" dirty="0"/>
          </a:p>
        </p:txBody>
      </p:sp>
    </p:spTree>
    <p:extLst>
      <p:ext uri="{BB962C8B-B14F-4D97-AF65-F5344CB8AC3E}">
        <p14:creationId xmlns:p14="http://schemas.microsoft.com/office/powerpoint/2010/main" val="428483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BB7AD-B6FE-4163-8127-F71D141ED1FD}"/>
              </a:ext>
            </a:extLst>
          </p:cNvPr>
          <p:cNvSpPr>
            <a:spLocks noGrp="1"/>
          </p:cNvSpPr>
          <p:nvPr>
            <p:ph type="title"/>
          </p:nvPr>
        </p:nvSpPr>
        <p:spPr/>
        <p:txBody>
          <a:bodyPr/>
          <a:lstStyle/>
          <a:p>
            <a:pPr algn="ctr"/>
            <a:r>
              <a:rPr lang="en-AU" dirty="0"/>
              <a:t>Pressburg connection</a:t>
            </a:r>
          </a:p>
        </p:txBody>
      </p:sp>
      <p:pic>
        <p:nvPicPr>
          <p:cNvPr id="8" name="Picture 7">
            <a:extLst>
              <a:ext uri="{FF2B5EF4-FFF2-40B4-BE49-F238E27FC236}">
                <a16:creationId xmlns:a16="http://schemas.microsoft.com/office/drawing/2014/main" id="{CEE674C9-0645-F9E6-C14B-BE9E413289E3}"/>
              </a:ext>
            </a:extLst>
          </p:cNvPr>
          <p:cNvPicPr>
            <a:picLocks noChangeAspect="1"/>
          </p:cNvPicPr>
          <p:nvPr/>
        </p:nvPicPr>
        <p:blipFill>
          <a:blip r:embed="rId2"/>
          <a:stretch>
            <a:fillRect/>
          </a:stretch>
        </p:blipFill>
        <p:spPr>
          <a:xfrm>
            <a:off x="1393740" y="2140185"/>
            <a:ext cx="10181601" cy="4032000"/>
          </a:xfrm>
          <a:prstGeom prst="rect">
            <a:avLst/>
          </a:prstGeom>
        </p:spPr>
      </p:pic>
      <p:sp>
        <p:nvSpPr>
          <p:cNvPr id="3" name="TextBox 2">
            <a:extLst>
              <a:ext uri="{FF2B5EF4-FFF2-40B4-BE49-F238E27FC236}">
                <a16:creationId xmlns:a16="http://schemas.microsoft.com/office/drawing/2014/main" id="{99248916-382F-A98B-80C5-3979DECC4D57}"/>
              </a:ext>
            </a:extLst>
          </p:cNvPr>
          <p:cNvSpPr txBox="1"/>
          <p:nvPr/>
        </p:nvSpPr>
        <p:spPr>
          <a:xfrm>
            <a:off x="10294071" y="5976592"/>
            <a:ext cx="1282045" cy="523220"/>
          </a:xfrm>
          <a:prstGeom prst="rect">
            <a:avLst/>
          </a:prstGeom>
          <a:noFill/>
        </p:spPr>
        <p:txBody>
          <a:bodyPr wrap="square" rtlCol="0">
            <a:spAutoFit/>
          </a:bodyPr>
          <a:lstStyle/>
          <a:p>
            <a:pPr algn="ctr"/>
            <a:r>
              <a:rPr lang="en-AU" sz="1400" dirty="0"/>
              <a:t>Our final 2 relatives</a:t>
            </a:r>
          </a:p>
        </p:txBody>
      </p:sp>
    </p:spTree>
    <p:extLst>
      <p:ext uri="{BB962C8B-B14F-4D97-AF65-F5344CB8AC3E}">
        <p14:creationId xmlns:p14="http://schemas.microsoft.com/office/powerpoint/2010/main" val="227832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C8E494-49C2-4561-8047-AADCC947E134}"/>
              </a:ext>
            </a:extLst>
          </p:cNvPr>
          <p:cNvSpPr>
            <a:spLocks noGrp="1"/>
          </p:cNvSpPr>
          <p:nvPr>
            <p:ph type="title"/>
          </p:nvPr>
        </p:nvSpPr>
        <p:spPr>
          <a:xfrm>
            <a:off x="686834" y="1153572"/>
            <a:ext cx="3200400" cy="4461163"/>
          </a:xfrm>
        </p:spPr>
        <p:txBody>
          <a:bodyPr>
            <a:normAutofit/>
          </a:bodyPr>
          <a:lstStyle/>
          <a:p>
            <a:r>
              <a:rPr lang="en-AU">
                <a:solidFill>
                  <a:srgbClr val="FFFFFF"/>
                </a:solidFill>
              </a:rPr>
              <a:t>Our research project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B701B35-0843-462E-BB30-16E23E46FB33}"/>
              </a:ext>
            </a:extLst>
          </p:cNvPr>
          <p:cNvSpPr>
            <a:spLocks noGrp="1"/>
          </p:cNvSpPr>
          <p:nvPr>
            <p:ph idx="1"/>
          </p:nvPr>
        </p:nvSpPr>
        <p:spPr>
          <a:xfrm>
            <a:off x="4447308" y="591344"/>
            <a:ext cx="6906491" cy="5585619"/>
          </a:xfrm>
        </p:spPr>
        <p:txBody>
          <a:bodyPr anchor="ctr">
            <a:normAutofit/>
          </a:bodyPr>
          <a:lstStyle/>
          <a:p>
            <a:pPr marL="0" indent="0">
              <a:buNone/>
            </a:pPr>
            <a:r>
              <a:rPr lang="en-AU" dirty="0"/>
              <a:t>Each of the 3 stages</a:t>
            </a:r>
          </a:p>
          <a:p>
            <a:r>
              <a:rPr lang="en-AU" dirty="0"/>
              <a:t>used </a:t>
            </a:r>
            <a:r>
              <a:rPr lang="en-AU" dirty="0" err="1"/>
              <a:t>GEDmatch</a:t>
            </a:r>
            <a:r>
              <a:rPr lang="en-AU" dirty="0"/>
              <a:t> set at 3cM</a:t>
            </a:r>
          </a:p>
          <a:p>
            <a:r>
              <a:rPr lang="en-AU" dirty="0"/>
              <a:t>but each used a different </a:t>
            </a:r>
            <a:r>
              <a:rPr lang="en-AU" dirty="0" err="1"/>
              <a:t>GEDmatch</a:t>
            </a:r>
            <a:r>
              <a:rPr lang="en-AU" dirty="0"/>
              <a:t> methodology for deciding what was a match</a:t>
            </a:r>
          </a:p>
          <a:p>
            <a:pPr lvl="1"/>
            <a:r>
              <a:rPr lang="en-AU" dirty="0"/>
              <a:t>The change from stage 1 to stage 2 was made unwittingly!</a:t>
            </a:r>
          </a:p>
          <a:p>
            <a:pPr lvl="1"/>
            <a:r>
              <a:rPr lang="en-AU" dirty="0"/>
              <a:t>The change from stage 2 to using </a:t>
            </a:r>
            <a:r>
              <a:rPr lang="en-AU" dirty="0" err="1"/>
              <a:t>Qmatch</a:t>
            </a:r>
            <a:r>
              <a:rPr lang="en-AU" dirty="0"/>
              <a:t> in stage 3 was made on </a:t>
            </a:r>
            <a:r>
              <a:rPr lang="en-AU" dirty="0" err="1"/>
              <a:t>GEDmatch</a:t>
            </a:r>
            <a:r>
              <a:rPr lang="en-AU" dirty="0"/>
              <a:t> advice </a:t>
            </a:r>
          </a:p>
        </p:txBody>
      </p:sp>
    </p:spTree>
    <p:extLst>
      <p:ext uri="{BB962C8B-B14F-4D97-AF65-F5344CB8AC3E}">
        <p14:creationId xmlns:p14="http://schemas.microsoft.com/office/powerpoint/2010/main" val="18265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0A9A0F-EDD2-3C9B-09DD-8C2DCA19B0E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53B5F-E2FA-C923-573C-BFABAD0D7F7C}"/>
              </a:ext>
            </a:extLst>
          </p:cNvPr>
          <p:cNvSpPr>
            <a:spLocks noGrp="1"/>
          </p:cNvSpPr>
          <p:nvPr>
            <p:ph type="title"/>
          </p:nvPr>
        </p:nvSpPr>
        <p:spPr>
          <a:xfrm>
            <a:off x="686834" y="1153572"/>
            <a:ext cx="3200400" cy="4461163"/>
          </a:xfrm>
        </p:spPr>
        <p:txBody>
          <a:bodyPr>
            <a:normAutofit/>
          </a:bodyPr>
          <a:lstStyle/>
          <a:p>
            <a:r>
              <a:rPr lang="en-AU">
                <a:solidFill>
                  <a:srgbClr val="FFFFFF"/>
                </a:solidFill>
              </a:rPr>
              <a:t>Stage 1</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9051B33-6FDA-D94C-A6BF-44A98C1A6782}"/>
              </a:ext>
            </a:extLst>
          </p:cNvPr>
          <p:cNvSpPr>
            <a:spLocks noGrp="1"/>
          </p:cNvSpPr>
          <p:nvPr>
            <p:ph idx="1"/>
          </p:nvPr>
        </p:nvSpPr>
        <p:spPr>
          <a:xfrm>
            <a:off x="4447308" y="591344"/>
            <a:ext cx="6906491" cy="5585619"/>
          </a:xfrm>
        </p:spPr>
        <p:txBody>
          <a:bodyPr anchor="ctr">
            <a:normAutofit/>
          </a:bodyPr>
          <a:lstStyle/>
          <a:p>
            <a:pPr marL="0" indent="0">
              <a:buNone/>
            </a:pPr>
            <a:endParaRPr lang="en-AU" dirty="0"/>
          </a:p>
          <a:p>
            <a:r>
              <a:rPr lang="en-AU" dirty="0"/>
              <a:t>in 2022</a:t>
            </a:r>
          </a:p>
          <a:p>
            <a:r>
              <a:rPr lang="en-AU" dirty="0"/>
              <a:t>6 relatives</a:t>
            </a:r>
          </a:p>
          <a:p>
            <a:pPr lvl="1"/>
            <a:r>
              <a:rPr lang="en-AU" dirty="0"/>
              <a:t>Julian</a:t>
            </a:r>
          </a:p>
          <a:p>
            <a:pPr lvl="1"/>
            <a:r>
              <a:rPr lang="en-AU" dirty="0"/>
              <a:t>Mike Dugdale</a:t>
            </a:r>
          </a:p>
          <a:p>
            <a:pPr lvl="1"/>
            <a:r>
              <a:rPr lang="en-AU" dirty="0"/>
              <a:t>Jeannine </a:t>
            </a:r>
            <a:r>
              <a:rPr lang="en-AU" dirty="0" err="1"/>
              <a:t>Wegmueller</a:t>
            </a:r>
            <a:endParaRPr lang="en-AU" dirty="0"/>
          </a:p>
          <a:p>
            <a:pPr lvl="1"/>
            <a:r>
              <a:rPr lang="en-AU" dirty="0"/>
              <a:t>John Griffiths</a:t>
            </a:r>
          </a:p>
          <a:p>
            <a:pPr lvl="1"/>
            <a:r>
              <a:rPr lang="en-AU" dirty="0"/>
              <a:t>Ed Barrow and </a:t>
            </a:r>
          </a:p>
          <a:p>
            <a:pPr lvl="1"/>
            <a:r>
              <a:rPr lang="en-AU" dirty="0"/>
              <a:t>Scott’s wife</a:t>
            </a:r>
          </a:p>
        </p:txBody>
      </p:sp>
    </p:spTree>
    <p:extLst>
      <p:ext uri="{BB962C8B-B14F-4D97-AF65-F5344CB8AC3E}">
        <p14:creationId xmlns:p14="http://schemas.microsoft.com/office/powerpoint/2010/main" val="388993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1413A-87C8-B94B-3185-2161B0A4D45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97B4E3-33BD-B4F4-113F-E6AF758FFE11}"/>
              </a:ext>
            </a:extLst>
          </p:cNvPr>
          <p:cNvSpPr>
            <a:spLocks noGrp="1"/>
          </p:cNvSpPr>
          <p:nvPr>
            <p:ph type="title"/>
          </p:nvPr>
        </p:nvSpPr>
        <p:spPr>
          <a:xfrm>
            <a:off x="686834" y="1153572"/>
            <a:ext cx="3200400" cy="4461163"/>
          </a:xfrm>
        </p:spPr>
        <p:txBody>
          <a:bodyPr>
            <a:normAutofit/>
          </a:bodyPr>
          <a:lstStyle/>
          <a:p>
            <a:r>
              <a:rPr lang="en-AU">
                <a:solidFill>
                  <a:srgbClr val="FFFFFF"/>
                </a:solidFill>
              </a:rPr>
              <a:t>Stage 2</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8BAFD58-FA0C-1680-F473-792E36A54315}"/>
              </a:ext>
            </a:extLst>
          </p:cNvPr>
          <p:cNvSpPr>
            <a:spLocks noGrp="1"/>
          </p:cNvSpPr>
          <p:nvPr>
            <p:ph idx="1"/>
          </p:nvPr>
        </p:nvSpPr>
        <p:spPr>
          <a:xfrm>
            <a:off x="4447308" y="591344"/>
            <a:ext cx="6906491" cy="5585619"/>
          </a:xfrm>
        </p:spPr>
        <p:txBody>
          <a:bodyPr anchor="ctr">
            <a:normAutofit/>
          </a:bodyPr>
          <a:lstStyle/>
          <a:p>
            <a:r>
              <a:rPr lang="en-AU" dirty="0"/>
              <a:t>in 2024</a:t>
            </a:r>
          </a:p>
          <a:p>
            <a:r>
              <a:rPr lang="en-AU" dirty="0"/>
              <a:t>with </a:t>
            </a:r>
            <a:r>
              <a:rPr lang="en-AU" dirty="0" err="1"/>
              <a:t>GEDmatch</a:t>
            </a:r>
            <a:r>
              <a:rPr lang="en-AU" dirty="0"/>
              <a:t> technology much better at picking up matches between relatives than between random people</a:t>
            </a:r>
          </a:p>
          <a:p>
            <a:r>
              <a:rPr lang="en-AU" dirty="0"/>
              <a:t>7 relatives</a:t>
            </a:r>
          </a:p>
          <a:p>
            <a:r>
              <a:rPr lang="en-AU" dirty="0"/>
              <a:t>Bob added</a:t>
            </a:r>
          </a:p>
        </p:txBody>
      </p:sp>
    </p:spTree>
    <p:extLst>
      <p:ext uri="{BB962C8B-B14F-4D97-AF65-F5344CB8AC3E}">
        <p14:creationId xmlns:p14="http://schemas.microsoft.com/office/powerpoint/2010/main" val="181875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806E9F-D775-FAB0-30C7-8FD90643AD0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2A099B-2390-9B03-1225-34856C3F7DE1}"/>
              </a:ext>
            </a:extLst>
          </p:cNvPr>
          <p:cNvSpPr>
            <a:spLocks noGrp="1"/>
          </p:cNvSpPr>
          <p:nvPr>
            <p:ph type="title"/>
          </p:nvPr>
        </p:nvSpPr>
        <p:spPr>
          <a:xfrm>
            <a:off x="686834" y="1153572"/>
            <a:ext cx="3200400" cy="4461163"/>
          </a:xfrm>
        </p:spPr>
        <p:txBody>
          <a:bodyPr>
            <a:normAutofit/>
          </a:bodyPr>
          <a:lstStyle/>
          <a:p>
            <a:r>
              <a:rPr lang="en-AU">
                <a:solidFill>
                  <a:srgbClr val="FFFFFF"/>
                </a:solidFill>
              </a:rPr>
              <a:t>Stage 3</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76004E1-3865-A0D1-84E8-1A3301F0781F}"/>
              </a:ext>
            </a:extLst>
          </p:cNvPr>
          <p:cNvSpPr>
            <a:spLocks noGrp="1"/>
          </p:cNvSpPr>
          <p:nvPr>
            <p:ph idx="1"/>
          </p:nvPr>
        </p:nvSpPr>
        <p:spPr>
          <a:xfrm>
            <a:off x="4447308" y="591344"/>
            <a:ext cx="6906491" cy="5585619"/>
          </a:xfrm>
        </p:spPr>
        <p:txBody>
          <a:bodyPr anchor="ctr">
            <a:normAutofit/>
          </a:bodyPr>
          <a:lstStyle/>
          <a:p>
            <a:r>
              <a:rPr lang="en-AU" dirty="0"/>
              <a:t>in 2025 </a:t>
            </a:r>
          </a:p>
          <a:p>
            <a:r>
              <a:rPr lang="en-AU" dirty="0"/>
              <a:t>12 relatives</a:t>
            </a:r>
          </a:p>
          <a:p>
            <a:pPr lvl="1"/>
            <a:r>
              <a:rPr lang="en-AU" dirty="0"/>
              <a:t>Allan and Jeremy Lousada (known relatives) added</a:t>
            </a:r>
          </a:p>
          <a:p>
            <a:pPr lvl="1"/>
            <a:r>
              <a:rPr lang="en-AU" dirty="0"/>
              <a:t>T Phelan added (probable relative – new match discovered by Bob)</a:t>
            </a:r>
          </a:p>
          <a:p>
            <a:pPr lvl="1"/>
            <a:r>
              <a:rPr lang="en-AU" dirty="0"/>
              <a:t>Randy’s parents added (they showed the 3 Lousada indicator locations arising from Stages 1 &amp; 2)</a:t>
            </a:r>
          </a:p>
        </p:txBody>
      </p:sp>
    </p:spTree>
    <p:extLst>
      <p:ext uri="{BB962C8B-B14F-4D97-AF65-F5344CB8AC3E}">
        <p14:creationId xmlns:p14="http://schemas.microsoft.com/office/powerpoint/2010/main" val="307126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FD934-A6E3-41EB-A225-4B1787CC26A1}"/>
              </a:ext>
            </a:extLst>
          </p:cNvPr>
          <p:cNvSpPr>
            <a:spLocks noGrp="1"/>
          </p:cNvSpPr>
          <p:nvPr>
            <p:ph type="title"/>
          </p:nvPr>
        </p:nvSpPr>
        <p:spPr>
          <a:xfrm>
            <a:off x="686834" y="1153572"/>
            <a:ext cx="3200400" cy="4461163"/>
          </a:xfrm>
        </p:spPr>
        <p:txBody>
          <a:bodyPr>
            <a:normAutofit/>
          </a:bodyPr>
          <a:lstStyle/>
          <a:p>
            <a:r>
              <a:rPr lang="en-AU">
                <a:solidFill>
                  <a:srgbClr val="FFFFFF"/>
                </a:solidFill>
              </a:rPr>
              <a:t>Stage 1 outcomes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61A9079-EEBA-45BC-87D9-BE4DC1758FAF}"/>
              </a:ext>
            </a:extLst>
          </p:cNvPr>
          <p:cNvSpPr>
            <a:spLocks noGrp="1"/>
          </p:cNvSpPr>
          <p:nvPr>
            <p:ph idx="1"/>
          </p:nvPr>
        </p:nvSpPr>
        <p:spPr>
          <a:xfrm>
            <a:off x="4447308" y="591344"/>
            <a:ext cx="6906491" cy="5585619"/>
          </a:xfrm>
        </p:spPr>
        <p:txBody>
          <a:bodyPr anchor="ctr">
            <a:normAutofit/>
          </a:bodyPr>
          <a:lstStyle/>
          <a:p>
            <a:r>
              <a:rPr lang="en-AU" dirty="0"/>
              <a:t>14 interesting multiple matches </a:t>
            </a:r>
            <a:r>
              <a:rPr lang="en-AU"/>
              <a:t>were identified</a:t>
            </a:r>
            <a:endParaRPr lang="en-AU" dirty="0"/>
          </a:p>
          <a:p>
            <a:r>
              <a:rPr lang="en-AU" dirty="0"/>
              <a:t>Set out in next slide</a:t>
            </a:r>
          </a:p>
          <a:p>
            <a:r>
              <a:rPr lang="en-AU" dirty="0"/>
              <a:t>2 of the matches were outstanding – the rest were similar to matches between random people</a:t>
            </a:r>
          </a:p>
          <a:p>
            <a:r>
              <a:rPr lang="en-AU" dirty="0"/>
              <a:t>We also found a very unusual phenomenon </a:t>
            </a:r>
          </a:p>
          <a:p>
            <a:r>
              <a:rPr lang="en-AU" dirty="0"/>
              <a:t>A coincident boundary involving 4 individuals</a:t>
            </a:r>
          </a:p>
          <a:p>
            <a:pPr marL="0" indent="0">
              <a:buNone/>
            </a:pPr>
            <a:endParaRPr lang="en-AU" dirty="0"/>
          </a:p>
        </p:txBody>
      </p:sp>
    </p:spTree>
    <p:extLst>
      <p:ext uri="{BB962C8B-B14F-4D97-AF65-F5344CB8AC3E}">
        <p14:creationId xmlns:p14="http://schemas.microsoft.com/office/powerpoint/2010/main" val="274523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ADDE9-5277-4F5F-8B13-B39E019D093E}"/>
              </a:ext>
            </a:extLst>
          </p:cNvPr>
          <p:cNvSpPr>
            <a:spLocks noGrp="1"/>
          </p:cNvSpPr>
          <p:nvPr>
            <p:ph type="title"/>
          </p:nvPr>
        </p:nvSpPr>
        <p:spPr/>
        <p:txBody>
          <a:bodyPr/>
          <a:lstStyle/>
          <a:p>
            <a:pPr algn="ctr"/>
            <a:r>
              <a:rPr lang="en-AU" dirty="0"/>
              <a:t>14 interesting multiple matches</a:t>
            </a:r>
          </a:p>
        </p:txBody>
      </p:sp>
      <p:cxnSp>
        <p:nvCxnSpPr>
          <p:cNvPr id="4" name="Straight Arrow Connector 3">
            <a:extLst>
              <a:ext uri="{FF2B5EF4-FFF2-40B4-BE49-F238E27FC236}">
                <a16:creationId xmlns:a16="http://schemas.microsoft.com/office/drawing/2014/main" id="{1FAB08B3-C513-449B-95B8-A919FFDB1451}"/>
              </a:ext>
            </a:extLst>
          </p:cNvPr>
          <p:cNvCxnSpPr/>
          <p:nvPr/>
        </p:nvCxnSpPr>
        <p:spPr>
          <a:xfrm flipH="1">
            <a:off x="9643846" y="2014396"/>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F3A6D8D-DD39-46EF-99F6-5C7D7712F335}"/>
              </a:ext>
            </a:extLst>
          </p:cNvPr>
          <p:cNvCxnSpPr/>
          <p:nvPr/>
        </p:nvCxnSpPr>
        <p:spPr>
          <a:xfrm flipH="1">
            <a:off x="9643846" y="3004657"/>
            <a:ext cx="13453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27F0E6-1111-4822-53AD-5EEFAC13EE50}"/>
              </a:ext>
            </a:extLst>
          </p:cNvPr>
          <p:cNvPicPr>
            <a:picLocks noChangeAspect="1"/>
          </p:cNvPicPr>
          <p:nvPr/>
        </p:nvPicPr>
        <p:blipFill>
          <a:blip r:embed="rId2"/>
          <a:stretch>
            <a:fillRect/>
          </a:stretch>
        </p:blipFill>
        <p:spPr>
          <a:xfrm>
            <a:off x="3470226" y="1385433"/>
            <a:ext cx="5467350" cy="5257800"/>
          </a:xfrm>
          <a:prstGeom prst="rect">
            <a:avLst/>
          </a:prstGeom>
        </p:spPr>
      </p:pic>
      <p:cxnSp>
        <p:nvCxnSpPr>
          <p:cNvPr id="3" name="Straight Arrow Connector 2">
            <a:extLst>
              <a:ext uri="{FF2B5EF4-FFF2-40B4-BE49-F238E27FC236}">
                <a16:creationId xmlns:a16="http://schemas.microsoft.com/office/drawing/2014/main" id="{D86A936F-9333-C3C3-9204-EB224271CD64}"/>
              </a:ext>
            </a:extLst>
          </p:cNvPr>
          <p:cNvCxnSpPr>
            <a:cxnSpLocks/>
            <a:stCxn id="8" idx="1"/>
          </p:cNvCxnSpPr>
          <p:nvPr/>
        </p:nvCxnSpPr>
        <p:spPr>
          <a:xfrm flipH="1">
            <a:off x="6570482" y="2612836"/>
            <a:ext cx="1774314" cy="2308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D32833E-D8CC-1CEE-2737-3562BE8E3627}"/>
              </a:ext>
            </a:extLst>
          </p:cNvPr>
          <p:cNvCxnSpPr>
            <a:cxnSpLocks/>
          </p:cNvCxnSpPr>
          <p:nvPr/>
        </p:nvCxnSpPr>
        <p:spPr>
          <a:xfrm flipH="1" flipV="1">
            <a:off x="5920033" y="3004657"/>
            <a:ext cx="3821553" cy="152754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C1D1C71-E7B4-6677-C2D9-4D0F4CE7E2BF}"/>
              </a:ext>
            </a:extLst>
          </p:cNvPr>
          <p:cNvSpPr txBox="1"/>
          <p:nvPr/>
        </p:nvSpPr>
        <p:spPr>
          <a:xfrm>
            <a:off x="8344796" y="2382003"/>
            <a:ext cx="1800520" cy="461665"/>
          </a:xfrm>
          <a:prstGeom prst="rect">
            <a:avLst/>
          </a:prstGeom>
          <a:noFill/>
        </p:spPr>
        <p:txBody>
          <a:bodyPr wrap="square" rtlCol="0">
            <a:spAutoFit/>
          </a:bodyPr>
          <a:lstStyle/>
          <a:p>
            <a:r>
              <a:rPr lang="en-AU" sz="1200" dirty="0"/>
              <a:t>Common segment boundary coincidence</a:t>
            </a:r>
          </a:p>
        </p:txBody>
      </p:sp>
      <p:sp>
        <p:nvSpPr>
          <p:cNvPr id="11" name="TextBox 10">
            <a:extLst>
              <a:ext uri="{FF2B5EF4-FFF2-40B4-BE49-F238E27FC236}">
                <a16:creationId xmlns:a16="http://schemas.microsoft.com/office/drawing/2014/main" id="{11BBCA12-7513-EE16-9850-C20DD1FD1AEA}"/>
              </a:ext>
            </a:extLst>
          </p:cNvPr>
          <p:cNvSpPr txBox="1"/>
          <p:nvPr/>
        </p:nvSpPr>
        <p:spPr>
          <a:xfrm>
            <a:off x="9643846" y="4270588"/>
            <a:ext cx="2007909" cy="523220"/>
          </a:xfrm>
          <a:prstGeom prst="rect">
            <a:avLst/>
          </a:prstGeom>
          <a:noFill/>
        </p:spPr>
        <p:txBody>
          <a:bodyPr wrap="square" rtlCol="0">
            <a:spAutoFit/>
          </a:bodyPr>
          <a:lstStyle/>
          <a:p>
            <a:r>
              <a:rPr lang="en-AU" sz="1400" dirty="0"/>
              <a:t>Rare segment boundary coincidence</a:t>
            </a:r>
          </a:p>
        </p:txBody>
      </p:sp>
      <p:cxnSp>
        <p:nvCxnSpPr>
          <p:cNvPr id="10" name="Straight Arrow Connector 9">
            <a:extLst>
              <a:ext uri="{FF2B5EF4-FFF2-40B4-BE49-F238E27FC236}">
                <a16:creationId xmlns:a16="http://schemas.microsoft.com/office/drawing/2014/main" id="{EFABCAFD-5928-4306-2263-EE614043D62E}"/>
              </a:ext>
            </a:extLst>
          </p:cNvPr>
          <p:cNvCxnSpPr>
            <a:cxnSpLocks/>
          </p:cNvCxnSpPr>
          <p:nvPr/>
        </p:nvCxnSpPr>
        <p:spPr>
          <a:xfrm flipH="1" flipV="1">
            <a:off x="5920033" y="3195687"/>
            <a:ext cx="970961" cy="20411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050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E11A20-A5DD-4B25-B3F3-AB53ECE1A360}"/>
              </a:ext>
            </a:extLst>
          </p:cNvPr>
          <p:cNvSpPr>
            <a:spLocks noGrp="1"/>
          </p:cNvSpPr>
          <p:nvPr>
            <p:ph type="title"/>
          </p:nvPr>
        </p:nvSpPr>
        <p:spPr>
          <a:xfrm>
            <a:off x="686834" y="1153572"/>
            <a:ext cx="3200400" cy="4461163"/>
          </a:xfrm>
        </p:spPr>
        <p:txBody>
          <a:bodyPr>
            <a:normAutofit/>
          </a:bodyPr>
          <a:lstStyle/>
          <a:p>
            <a:r>
              <a:rPr lang="en-AU">
                <a:solidFill>
                  <a:srgbClr val="FFFFFF"/>
                </a:solidFill>
              </a:rPr>
              <a:t>The 2 outstanding Lousada matches</a:t>
            </a:r>
            <a:br>
              <a:rPr lang="en-AU">
                <a:solidFill>
                  <a:srgbClr val="FFFFFF"/>
                </a:solidFill>
              </a:rPr>
            </a:br>
            <a:r>
              <a:rPr lang="en-AU">
                <a:solidFill>
                  <a:srgbClr val="FFFFFF"/>
                </a:solidFill>
              </a:rPr>
              <a:t> in Stage1</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6184F88-407C-4397-AEBE-F03557F2D0C4}"/>
              </a:ext>
            </a:extLst>
          </p:cNvPr>
          <p:cNvSpPr>
            <a:spLocks noGrp="1"/>
          </p:cNvSpPr>
          <p:nvPr>
            <p:ph idx="1"/>
          </p:nvPr>
        </p:nvSpPr>
        <p:spPr>
          <a:xfrm>
            <a:off x="4447308" y="591344"/>
            <a:ext cx="6906491" cy="5585619"/>
          </a:xfrm>
        </p:spPr>
        <p:txBody>
          <a:bodyPr anchor="ctr">
            <a:normAutofit/>
          </a:bodyPr>
          <a:lstStyle/>
          <a:p>
            <a:r>
              <a:rPr lang="en-AU"/>
              <a:t>Chromosome 2</a:t>
            </a:r>
          </a:p>
          <a:p>
            <a:pPr lvl="1"/>
            <a:r>
              <a:rPr lang="en-AU"/>
              <a:t>4 people in this match, bridging 4 family branches</a:t>
            </a:r>
          </a:p>
          <a:p>
            <a:pPr lvl="1"/>
            <a:r>
              <a:rPr lang="en-AU"/>
              <a:t>3-way triplet intersects a 3 to 1 match</a:t>
            </a:r>
          </a:p>
          <a:p>
            <a:r>
              <a:rPr lang="en-AU"/>
              <a:t>Chromosome 8</a:t>
            </a:r>
          </a:p>
          <a:p>
            <a:pPr lvl="1"/>
            <a:r>
              <a:rPr lang="en-AU"/>
              <a:t>This match represents all 6 of the relatives</a:t>
            </a:r>
          </a:p>
          <a:p>
            <a:pPr lvl="1"/>
            <a:r>
              <a:rPr lang="en-AU"/>
              <a:t>Includes a coincident segment boundary at 52269392</a:t>
            </a:r>
          </a:p>
          <a:p>
            <a:pPr lvl="1"/>
            <a:r>
              <a:rPr lang="en-AU"/>
              <a:t>The odds against such a coincidence are lower than 7000 to 1 </a:t>
            </a:r>
          </a:p>
          <a:p>
            <a:pPr lvl="1"/>
            <a:r>
              <a:rPr lang="en-AU"/>
              <a:t>The other coincident boundary match is not rare – 2 to 1 against</a:t>
            </a:r>
          </a:p>
          <a:p>
            <a:pPr marL="0" indent="0">
              <a:buNone/>
            </a:pPr>
            <a:endParaRPr lang="en-AU"/>
          </a:p>
          <a:p>
            <a:pPr lvl="1"/>
            <a:endParaRPr lang="en-AU"/>
          </a:p>
        </p:txBody>
      </p:sp>
    </p:spTree>
    <p:extLst>
      <p:ext uri="{BB962C8B-B14F-4D97-AF65-F5344CB8AC3E}">
        <p14:creationId xmlns:p14="http://schemas.microsoft.com/office/powerpoint/2010/main" val="313190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13745-B5C7-1135-E2F1-D2369833C0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7C19F7-5E61-D25E-2C31-0011C1B177D3}"/>
              </a:ext>
            </a:extLst>
          </p:cNvPr>
          <p:cNvSpPr>
            <a:spLocks noGrp="1"/>
          </p:cNvSpPr>
          <p:nvPr>
            <p:ph type="title"/>
          </p:nvPr>
        </p:nvSpPr>
        <p:spPr/>
        <p:txBody>
          <a:bodyPr/>
          <a:lstStyle/>
          <a:p>
            <a:pPr algn="ctr"/>
            <a:r>
              <a:rPr lang="en-AU" dirty="0" err="1"/>
              <a:t>Recombinations</a:t>
            </a:r>
            <a:r>
              <a:rPr lang="en-AU" dirty="0"/>
              <a:t> define segment boundaries</a:t>
            </a:r>
          </a:p>
        </p:txBody>
      </p:sp>
      <p:sp>
        <p:nvSpPr>
          <p:cNvPr id="5" name="Content Placeholder 4">
            <a:extLst>
              <a:ext uri="{FF2B5EF4-FFF2-40B4-BE49-F238E27FC236}">
                <a16:creationId xmlns:a16="http://schemas.microsoft.com/office/drawing/2014/main" id="{D57FE510-7E77-955D-D899-876605EF6BAB}"/>
              </a:ext>
            </a:extLst>
          </p:cNvPr>
          <p:cNvSpPr>
            <a:spLocks noGrp="1"/>
          </p:cNvSpPr>
          <p:nvPr>
            <p:ph idx="1"/>
          </p:nvPr>
        </p:nvSpPr>
        <p:spPr>
          <a:xfrm>
            <a:off x="1554637" y="4345757"/>
            <a:ext cx="8305800" cy="3559216"/>
          </a:xfrm>
        </p:spPr>
        <p:txBody>
          <a:bodyPr/>
          <a:lstStyle/>
          <a:p>
            <a:pPr marL="0" indent="0">
              <a:buNone/>
            </a:pPr>
            <a:endParaRPr lang="en-AU" dirty="0"/>
          </a:p>
          <a:p>
            <a:endParaRPr lang="en-AU" dirty="0"/>
          </a:p>
        </p:txBody>
      </p:sp>
      <p:pic>
        <p:nvPicPr>
          <p:cNvPr id="6" name="Content Placeholder 8">
            <a:extLst>
              <a:ext uri="{FF2B5EF4-FFF2-40B4-BE49-F238E27FC236}">
                <a16:creationId xmlns:a16="http://schemas.microsoft.com/office/drawing/2014/main" id="{A4BA85EA-4339-BECB-1648-3483DAD4C06F}"/>
              </a:ext>
            </a:extLst>
          </p:cNvPr>
          <p:cNvPicPr>
            <a:picLocks noChangeAspect="1"/>
          </p:cNvPicPr>
          <p:nvPr/>
        </p:nvPicPr>
        <p:blipFill>
          <a:blip r:embed="rId2"/>
          <a:stretch>
            <a:fillRect/>
          </a:stretch>
        </p:blipFill>
        <p:spPr>
          <a:xfrm>
            <a:off x="4876630" y="1717593"/>
            <a:ext cx="1219370" cy="2181529"/>
          </a:xfrm>
          <a:prstGeom prst="rect">
            <a:avLst/>
          </a:prstGeom>
        </p:spPr>
      </p:pic>
      <p:sp>
        <p:nvSpPr>
          <p:cNvPr id="8" name="TextBox 7">
            <a:extLst>
              <a:ext uri="{FF2B5EF4-FFF2-40B4-BE49-F238E27FC236}">
                <a16:creationId xmlns:a16="http://schemas.microsoft.com/office/drawing/2014/main" id="{D67159F6-6DD2-B3E6-3C4D-590F47E5F5FF}"/>
              </a:ext>
            </a:extLst>
          </p:cNvPr>
          <p:cNvSpPr txBox="1"/>
          <p:nvPr/>
        </p:nvSpPr>
        <p:spPr>
          <a:xfrm>
            <a:off x="746747" y="4345757"/>
            <a:ext cx="9648812" cy="1846659"/>
          </a:xfrm>
          <a:prstGeom prst="rect">
            <a:avLst/>
          </a:prstGeom>
          <a:noFill/>
        </p:spPr>
        <p:txBody>
          <a:bodyPr wrap="square" rtlCol="0">
            <a:spAutoFit/>
          </a:bodyPr>
          <a:lstStyle/>
          <a:p>
            <a:pPr algn="ctr"/>
            <a:r>
              <a:rPr lang="en-AU" sz="2400" dirty="0"/>
              <a:t>Compare 2 strands on left, and work up or down from the centromere, to see how a segment boundary is caused</a:t>
            </a:r>
          </a:p>
          <a:p>
            <a:pPr algn="ctr"/>
            <a:r>
              <a:rPr lang="en-AU" sz="2400" dirty="0"/>
              <a:t>Where a boundary from elsewhere coincides, the 7000 to 1 odds imply the same ancestral parents</a:t>
            </a:r>
          </a:p>
          <a:p>
            <a:pPr algn="ctr"/>
            <a:endParaRPr lang="en-AU" dirty="0"/>
          </a:p>
        </p:txBody>
      </p:sp>
    </p:spTree>
    <p:extLst>
      <p:ext uri="{BB962C8B-B14F-4D97-AF65-F5344CB8AC3E}">
        <p14:creationId xmlns:p14="http://schemas.microsoft.com/office/powerpoint/2010/main" val="185256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5AAF0-E8A7-5EF9-6069-AB550BC6050D}"/>
              </a:ext>
            </a:extLst>
          </p:cNvPr>
          <p:cNvSpPr>
            <a:spLocks noGrp="1"/>
          </p:cNvSpPr>
          <p:nvPr>
            <p:ph type="title"/>
          </p:nvPr>
        </p:nvSpPr>
        <p:spPr/>
        <p:txBody>
          <a:bodyPr/>
          <a:lstStyle/>
          <a:p>
            <a:pPr algn="ctr"/>
            <a:r>
              <a:rPr lang="en-AU" dirty="0"/>
              <a:t>That is</a:t>
            </a:r>
          </a:p>
        </p:txBody>
      </p:sp>
      <p:sp>
        <p:nvSpPr>
          <p:cNvPr id="3" name="Content Placeholder 2">
            <a:extLst>
              <a:ext uri="{FF2B5EF4-FFF2-40B4-BE49-F238E27FC236}">
                <a16:creationId xmlns:a16="http://schemas.microsoft.com/office/drawing/2014/main" id="{89943515-6B23-1BED-9862-8C23D2134880}"/>
              </a:ext>
            </a:extLst>
          </p:cNvPr>
          <p:cNvSpPr>
            <a:spLocks noGrp="1"/>
          </p:cNvSpPr>
          <p:nvPr>
            <p:ph idx="1"/>
          </p:nvPr>
        </p:nvSpPr>
        <p:spPr>
          <a:xfrm>
            <a:off x="3431356" y="1825625"/>
            <a:ext cx="7922443" cy="4351338"/>
          </a:xfrm>
        </p:spPr>
        <p:txBody>
          <a:bodyPr>
            <a:normAutofit/>
          </a:bodyPr>
          <a:lstStyle/>
          <a:p>
            <a:r>
              <a:rPr lang="en-AU" dirty="0"/>
              <a:t>Julian and/or Scott’s wife, share ancestral parents with John Griffiths and/or Jeannine </a:t>
            </a:r>
            <a:r>
              <a:rPr lang="en-AU" dirty="0" err="1"/>
              <a:t>Wegmueller</a:t>
            </a:r>
            <a:r>
              <a:rPr lang="en-AU" dirty="0"/>
              <a:t> </a:t>
            </a:r>
          </a:p>
          <a:p>
            <a:r>
              <a:rPr lang="en-AU" dirty="0"/>
              <a:t>This result seemed important and I reported it in my coffee-table book</a:t>
            </a:r>
          </a:p>
          <a:p>
            <a:r>
              <a:rPr lang="en-AU" dirty="0"/>
              <a:t>But ‘one swallow does not a summer make’</a:t>
            </a:r>
          </a:p>
          <a:p>
            <a:r>
              <a:rPr lang="en-AU" dirty="0"/>
              <a:t>And it took</a:t>
            </a:r>
          </a:p>
          <a:p>
            <a:pPr lvl="1"/>
            <a:r>
              <a:rPr lang="en-AU" dirty="0"/>
              <a:t>2 years to find more coincidences like it</a:t>
            </a:r>
          </a:p>
          <a:p>
            <a:pPr lvl="1"/>
            <a:r>
              <a:rPr lang="en-AU" dirty="0"/>
              <a:t>another year to find coincidences even more dramatic</a:t>
            </a:r>
          </a:p>
          <a:p>
            <a:pPr lvl="1"/>
            <a:r>
              <a:rPr lang="en-AU" dirty="0"/>
              <a:t>and a month to solve the problem!</a:t>
            </a:r>
          </a:p>
          <a:p>
            <a:endParaRPr lang="en-AU" dirty="0"/>
          </a:p>
        </p:txBody>
      </p:sp>
      <p:pic>
        <p:nvPicPr>
          <p:cNvPr id="5" name="Picture 4">
            <a:extLst>
              <a:ext uri="{FF2B5EF4-FFF2-40B4-BE49-F238E27FC236}">
                <a16:creationId xmlns:a16="http://schemas.microsoft.com/office/drawing/2014/main" id="{10A49131-CC84-3DD8-6256-1CE37D1760DF}"/>
              </a:ext>
            </a:extLst>
          </p:cNvPr>
          <p:cNvPicPr>
            <a:picLocks noChangeAspect="1"/>
          </p:cNvPicPr>
          <p:nvPr/>
        </p:nvPicPr>
        <p:blipFill>
          <a:blip r:embed="rId2"/>
          <a:stretch>
            <a:fillRect/>
          </a:stretch>
        </p:blipFill>
        <p:spPr>
          <a:xfrm>
            <a:off x="584029" y="2269119"/>
            <a:ext cx="2201624" cy="2484000"/>
          </a:xfrm>
          <a:prstGeom prst="rect">
            <a:avLst/>
          </a:prstGeom>
        </p:spPr>
      </p:pic>
    </p:spTree>
    <p:extLst>
      <p:ext uri="{BB962C8B-B14F-4D97-AF65-F5344CB8AC3E}">
        <p14:creationId xmlns:p14="http://schemas.microsoft.com/office/powerpoint/2010/main" val="92155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C55E5B-B235-2229-FD37-68E27A1E3F0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064BB5-F8E7-C7DE-F4D4-FA441FB9D314}"/>
              </a:ext>
            </a:extLst>
          </p:cNvPr>
          <p:cNvSpPr>
            <a:spLocks noGrp="1"/>
          </p:cNvSpPr>
          <p:nvPr>
            <p:ph type="title"/>
          </p:nvPr>
        </p:nvSpPr>
        <p:spPr>
          <a:xfrm>
            <a:off x="686834" y="1153572"/>
            <a:ext cx="3200400" cy="4461163"/>
          </a:xfrm>
        </p:spPr>
        <p:txBody>
          <a:bodyPr>
            <a:normAutofit/>
          </a:bodyPr>
          <a:lstStyle/>
          <a:p>
            <a:r>
              <a:rPr lang="en-AU">
                <a:solidFill>
                  <a:srgbClr val="FFFFFF"/>
                </a:solidFill>
              </a:rPr>
              <a:t>Stage 2 outcomes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D244D08-5C21-2976-534D-E7F3934816A2}"/>
              </a:ext>
            </a:extLst>
          </p:cNvPr>
          <p:cNvSpPr>
            <a:spLocks noGrp="1"/>
          </p:cNvSpPr>
          <p:nvPr>
            <p:ph idx="1"/>
          </p:nvPr>
        </p:nvSpPr>
        <p:spPr>
          <a:xfrm>
            <a:off x="4447308" y="591344"/>
            <a:ext cx="6906491" cy="5585619"/>
          </a:xfrm>
        </p:spPr>
        <p:txBody>
          <a:bodyPr anchor="ctr">
            <a:normAutofit/>
          </a:bodyPr>
          <a:lstStyle/>
          <a:p>
            <a:r>
              <a:rPr lang="en-AU" dirty="0"/>
              <a:t>Cr2 and Cr8 common segments each acquired more overlapping matches </a:t>
            </a:r>
          </a:p>
          <a:p>
            <a:r>
              <a:rPr lang="en-AU" dirty="0"/>
              <a:t>An additional multiple overlap on Cr21 was identified</a:t>
            </a:r>
          </a:p>
          <a:p>
            <a:r>
              <a:rPr lang="en-AU" dirty="0"/>
              <a:t>The rare coincident segment boundary on Cr8 survived</a:t>
            </a:r>
          </a:p>
          <a:p>
            <a:r>
              <a:rPr lang="en-AU" dirty="0"/>
              <a:t>The 3 multiple matches – indicators of shared DNA?</a:t>
            </a:r>
          </a:p>
        </p:txBody>
      </p:sp>
    </p:spTree>
    <p:extLst>
      <p:ext uri="{BB962C8B-B14F-4D97-AF65-F5344CB8AC3E}">
        <p14:creationId xmlns:p14="http://schemas.microsoft.com/office/powerpoint/2010/main" val="20146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755C2-7167-6395-1FDB-15AFBBFA0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1340E-9B3D-EDC5-BE9E-88AC4DFA8B21}"/>
              </a:ext>
            </a:extLst>
          </p:cNvPr>
          <p:cNvSpPr>
            <a:spLocks noGrp="1"/>
          </p:cNvSpPr>
          <p:nvPr>
            <p:ph type="title"/>
          </p:nvPr>
        </p:nvSpPr>
        <p:spPr/>
        <p:txBody>
          <a:bodyPr/>
          <a:lstStyle/>
          <a:p>
            <a:pPr algn="ctr"/>
            <a:r>
              <a:rPr lang="en-AU" dirty="0"/>
              <a:t>Appearances in the 3 multiple matches </a:t>
            </a:r>
          </a:p>
        </p:txBody>
      </p:sp>
      <p:sp>
        <p:nvSpPr>
          <p:cNvPr id="3" name="Content Placeholder 2">
            <a:extLst>
              <a:ext uri="{FF2B5EF4-FFF2-40B4-BE49-F238E27FC236}">
                <a16:creationId xmlns:a16="http://schemas.microsoft.com/office/drawing/2014/main" id="{51B0D013-1D76-2322-758E-D00C1F72943A}"/>
              </a:ext>
            </a:extLst>
          </p:cNvPr>
          <p:cNvSpPr>
            <a:spLocks noGrp="1"/>
          </p:cNvSpPr>
          <p:nvPr>
            <p:ph idx="1"/>
          </p:nvPr>
        </p:nvSpPr>
        <p:spPr/>
        <p:txBody>
          <a:bodyPr/>
          <a:lstStyle/>
          <a:p>
            <a:pPr marL="0" indent="0">
              <a:buNone/>
            </a:pPr>
            <a:endParaRPr lang="en-AU" dirty="0"/>
          </a:p>
          <a:p>
            <a:endParaRPr lang="en-AU" dirty="0"/>
          </a:p>
        </p:txBody>
      </p:sp>
      <p:pic>
        <p:nvPicPr>
          <p:cNvPr id="5" name="Picture 4">
            <a:extLst>
              <a:ext uri="{FF2B5EF4-FFF2-40B4-BE49-F238E27FC236}">
                <a16:creationId xmlns:a16="http://schemas.microsoft.com/office/drawing/2014/main" id="{63535DBC-D8D9-8C97-5B62-4724D3014B97}"/>
              </a:ext>
            </a:extLst>
          </p:cNvPr>
          <p:cNvPicPr>
            <a:picLocks noChangeAspect="1"/>
          </p:cNvPicPr>
          <p:nvPr/>
        </p:nvPicPr>
        <p:blipFill>
          <a:blip r:embed="rId2"/>
          <a:stretch>
            <a:fillRect/>
          </a:stretch>
        </p:blipFill>
        <p:spPr>
          <a:xfrm>
            <a:off x="2185442" y="1854792"/>
            <a:ext cx="7821116" cy="2286319"/>
          </a:xfrm>
          <a:prstGeom prst="rect">
            <a:avLst/>
          </a:prstGeom>
        </p:spPr>
      </p:pic>
      <p:sp>
        <p:nvSpPr>
          <p:cNvPr id="6" name="TextBox 5">
            <a:extLst>
              <a:ext uri="{FF2B5EF4-FFF2-40B4-BE49-F238E27FC236}">
                <a16:creationId xmlns:a16="http://schemas.microsoft.com/office/drawing/2014/main" id="{0B69C903-5132-F1DF-3026-9F17B2EE5F68}"/>
              </a:ext>
            </a:extLst>
          </p:cNvPr>
          <p:cNvSpPr txBox="1"/>
          <p:nvPr/>
        </p:nvSpPr>
        <p:spPr>
          <a:xfrm>
            <a:off x="1453828" y="4141111"/>
            <a:ext cx="9713108" cy="2677656"/>
          </a:xfrm>
          <a:prstGeom prst="rect">
            <a:avLst/>
          </a:prstGeom>
          <a:noFill/>
        </p:spPr>
        <p:txBody>
          <a:bodyPr wrap="none" rtlCol="0">
            <a:spAutoFit/>
          </a:bodyPr>
          <a:lstStyle/>
          <a:p>
            <a:pPr marL="285750" indent="-285750">
              <a:buFont typeface="Arial" panose="020B0604020202020204" pitchFamily="34" charset="0"/>
              <a:buChar char="•"/>
            </a:pPr>
            <a:r>
              <a:rPr lang="en-AU" sz="2400" dirty="0"/>
              <a:t>with autosomal, matches disappear each generation</a:t>
            </a:r>
          </a:p>
          <a:p>
            <a:pPr marL="285750" indent="-285750">
              <a:buFont typeface="Arial" panose="020B0604020202020204" pitchFamily="34" charset="0"/>
              <a:buChar char="•"/>
            </a:pPr>
            <a:r>
              <a:rPr lang="en-AU" sz="2400" dirty="0"/>
              <a:t>each person appears less than 33 times – just 11.2 average</a:t>
            </a:r>
          </a:p>
          <a:p>
            <a:pPr marL="285750" indent="-285750">
              <a:buFont typeface="Arial" panose="020B0604020202020204" pitchFamily="34" charset="0"/>
              <a:buChar char="•"/>
            </a:pPr>
            <a:r>
              <a:rPr lang="en-AU" sz="2400" dirty="0"/>
              <a:t>gives us a measure we need - only 34% of this ancestral DNA is shared</a:t>
            </a:r>
          </a:p>
          <a:p>
            <a:pPr marL="285750" indent="-285750">
              <a:buFont typeface="Arial" panose="020B0604020202020204" pitchFamily="34" charset="0"/>
              <a:buChar char="•"/>
            </a:pPr>
            <a:r>
              <a:rPr lang="en-AU" sz="2400" dirty="0"/>
              <a:t>and, due to consanguinity </a:t>
            </a:r>
          </a:p>
          <a:p>
            <a:pPr marL="742950" lvl="1" indent="-285750">
              <a:buFont typeface="Arial" panose="020B0604020202020204" pitchFamily="34" charset="0"/>
              <a:buChar char="•"/>
            </a:pPr>
            <a:r>
              <a:rPr lang="en-AU" sz="2400" dirty="0"/>
              <a:t>Julian (with Allan) is boosted by 5.5 but MD not at all</a:t>
            </a:r>
          </a:p>
          <a:p>
            <a:pPr marL="742950" lvl="1" indent="-285750">
              <a:buFont typeface="Arial" panose="020B0604020202020204" pitchFamily="34" charset="0"/>
              <a:buChar char="•"/>
            </a:pPr>
            <a:r>
              <a:rPr lang="en-AU" sz="2400" dirty="0"/>
              <a:t>on average, ancestral DNA is boosted by 2.4 times</a:t>
            </a:r>
          </a:p>
          <a:p>
            <a:pPr marL="742950" lvl="1" indent="-285750">
              <a:buFont typeface="Arial" panose="020B0604020202020204" pitchFamily="34" charset="0"/>
              <a:buChar char="•"/>
            </a:pPr>
            <a:endParaRPr lang="en-AU" sz="2400" dirty="0"/>
          </a:p>
        </p:txBody>
      </p:sp>
    </p:spTree>
    <p:extLst>
      <p:ext uri="{BB962C8B-B14F-4D97-AF65-F5344CB8AC3E}">
        <p14:creationId xmlns:p14="http://schemas.microsoft.com/office/powerpoint/2010/main" val="374287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5D3E-7F81-429A-A84F-954BCC736D58}"/>
              </a:ext>
            </a:extLst>
          </p:cNvPr>
          <p:cNvSpPr>
            <a:spLocks noGrp="1"/>
          </p:cNvSpPr>
          <p:nvPr>
            <p:ph type="title"/>
          </p:nvPr>
        </p:nvSpPr>
        <p:spPr>
          <a:xfrm>
            <a:off x="951321" y="174513"/>
            <a:ext cx="10515600" cy="1058322"/>
          </a:xfrm>
        </p:spPr>
        <p:txBody>
          <a:bodyPr>
            <a:normAutofit/>
          </a:bodyPr>
          <a:lstStyle/>
          <a:p>
            <a:pPr algn="ctr"/>
            <a:r>
              <a:rPr lang="en-AU" dirty="0"/>
              <a:t>How our shared ancestry appears</a:t>
            </a:r>
          </a:p>
        </p:txBody>
      </p:sp>
      <p:pic>
        <p:nvPicPr>
          <p:cNvPr id="7" name="Content Placeholder 6">
            <a:extLst>
              <a:ext uri="{FF2B5EF4-FFF2-40B4-BE49-F238E27FC236}">
                <a16:creationId xmlns:a16="http://schemas.microsoft.com/office/drawing/2014/main" id="{941A4956-47FB-67BC-E3D5-20E061BA6FA6}"/>
              </a:ext>
            </a:extLst>
          </p:cNvPr>
          <p:cNvPicPr>
            <a:picLocks noGrp="1" noChangeAspect="1"/>
          </p:cNvPicPr>
          <p:nvPr>
            <p:ph idx="1"/>
          </p:nvPr>
        </p:nvPicPr>
        <p:blipFill>
          <a:blip r:embed="rId2"/>
          <a:stretch>
            <a:fillRect/>
          </a:stretch>
        </p:blipFill>
        <p:spPr>
          <a:xfrm>
            <a:off x="2423778" y="1802988"/>
            <a:ext cx="7570685" cy="4351338"/>
          </a:xfrm>
        </p:spPr>
      </p:pic>
      <p:sp>
        <p:nvSpPr>
          <p:cNvPr id="3" name="TextBox 2">
            <a:extLst>
              <a:ext uri="{FF2B5EF4-FFF2-40B4-BE49-F238E27FC236}">
                <a16:creationId xmlns:a16="http://schemas.microsoft.com/office/drawing/2014/main" id="{50FB9E0E-9653-BBC1-96CD-D756226684E1}"/>
              </a:ext>
            </a:extLst>
          </p:cNvPr>
          <p:cNvSpPr txBox="1"/>
          <p:nvPr/>
        </p:nvSpPr>
        <p:spPr>
          <a:xfrm>
            <a:off x="2045614" y="6247773"/>
            <a:ext cx="8229601" cy="461665"/>
          </a:xfrm>
          <a:prstGeom prst="rect">
            <a:avLst/>
          </a:prstGeom>
          <a:noFill/>
        </p:spPr>
        <p:txBody>
          <a:bodyPr wrap="square" rtlCol="0">
            <a:spAutoFit/>
          </a:bodyPr>
          <a:lstStyle/>
          <a:p>
            <a:pPr algn="ctr"/>
            <a:r>
              <a:rPr lang="en-AU" sz="2400" dirty="0"/>
              <a:t>Without Allan and TP we had nothing – and little with them!</a:t>
            </a:r>
          </a:p>
        </p:txBody>
      </p:sp>
      <p:sp>
        <p:nvSpPr>
          <p:cNvPr id="4" name="TextBox 3">
            <a:extLst>
              <a:ext uri="{FF2B5EF4-FFF2-40B4-BE49-F238E27FC236}">
                <a16:creationId xmlns:a16="http://schemas.microsoft.com/office/drawing/2014/main" id="{54D62894-DC6D-CC2B-21E5-EFAD56D0440F}"/>
              </a:ext>
            </a:extLst>
          </p:cNvPr>
          <p:cNvSpPr txBox="1"/>
          <p:nvPr/>
        </p:nvSpPr>
        <p:spPr>
          <a:xfrm>
            <a:off x="2292284" y="940100"/>
            <a:ext cx="7833674" cy="769441"/>
          </a:xfrm>
          <a:prstGeom prst="rect">
            <a:avLst/>
          </a:prstGeom>
          <a:noFill/>
        </p:spPr>
        <p:txBody>
          <a:bodyPr wrap="square" rtlCol="0">
            <a:spAutoFit/>
          </a:bodyPr>
          <a:lstStyle/>
          <a:p>
            <a:r>
              <a:rPr lang="en-AU" sz="4400" dirty="0"/>
              <a:t>- first with commercial matches</a:t>
            </a:r>
          </a:p>
        </p:txBody>
      </p:sp>
    </p:spTree>
    <p:extLst>
      <p:ext uri="{BB962C8B-B14F-4D97-AF65-F5344CB8AC3E}">
        <p14:creationId xmlns:p14="http://schemas.microsoft.com/office/powerpoint/2010/main" val="288054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3BD54-26BF-22A0-2BA8-77B2358FF97B}"/>
              </a:ext>
            </a:extLst>
          </p:cNvPr>
          <p:cNvSpPr>
            <a:spLocks noGrp="1"/>
          </p:cNvSpPr>
          <p:nvPr>
            <p:ph type="title"/>
          </p:nvPr>
        </p:nvSpPr>
        <p:spPr/>
        <p:txBody>
          <a:bodyPr/>
          <a:lstStyle/>
          <a:p>
            <a:pPr algn="ctr"/>
            <a:r>
              <a:rPr lang="en-AU" dirty="0"/>
              <a:t>Relaxing the match criteria – still not much help </a:t>
            </a:r>
          </a:p>
        </p:txBody>
      </p:sp>
      <p:pic>
        <p:nvPicPr>
          <p:cNvPr id="5" name="Content Placeholder 4">
            <a:extLst>
              <a:ext uri="{FF2B5EF4-FFF2-40B4-BE49-F238E27FC236}">
                <a16:creationId xmlns:a16="http://schemas.microsoft.com/office/drawing/2014/main" id="{2B7DF33B-9746-DC3E-E00C-027AAA09E350}"/>
              </a:ext>
            </a:extLst>
          </p:cNvPr>
          <p:cNvPicPr>
            <a:picLocks noGrp="1" noChangeAspect="1"/>
          </p:cNvPicPr>
          <p:nvPr>
            <p:ph idx="1"/>
          </p:nvPr>
        </p:nvPicPr>
        <p:blipFill>
          <a:blip r:embed="rId2"/>
          <a:stretch>
            <a:fillRect/>
          </a:stretch>
        </p:blipFill>
        <p:spPr>
          <a:xfrm>
            <a:off x="2281566" y="1666386"/>
            <a:ext cx="7628865" cy="4351338"/>
          </a:xfrm>
        </p:spPr>
      </p:pic>
      <p:sp>
        <p:nvSpPr>
          <p:cNvPr id="3" name="TextBox 2">
            <a:extLst>
              <a:ext uri="{FF2B5EF4-FFF2-40B4-BE49-F238E27FC236}">
                <a16:creationId xmlns:a16="http://schemas.microsoft.com/office/drawing/2014/main" id="{B8B019A0-85CA-B073-D48C-FD713AA01A53}"/>
              </a:ext>
            </a:extLst>
          </p:cNvPr>
          <p:cNvSpPr txBox="1"/>
          <p:nvPr/>
        </p:nvSpPr>
        <p:spPr>
          <a:xfrm>
            <a:off x="1541280" y="6017724"/>
            <a:ext cx="9109438" cy="461665"/>
          </a:xfrm>
          <a:prstGeom prst="rect">
            <a:avLst/>
          </a:prstGeom>
          <a:noFill/>
        </p:spPr>
        <p:txBody>
          <a:bodyPr wrap="square" rtlCol="0">
            <a:spAutoFit/>
          </a:bodyPr>
          <a:lstStyle/>
          <a:p>
            <a:pPr algn="ctr"/>
            <a:r>
              <a:rPr lang="en-AU" sz="2400" dirty="0"/>
              <a:t>A 7cM Lousada Cr2 indicator match shows up – an outlier</a:t>
            </a:r>
          </a:p>
        </p:txBody>
      </p:sp>
    </p:spTree>
    <p:extLst>
      <p:ext uri="{BB962C8B-B14F-4D97-AF65-F5344CB8AC3E}">
        <p14:creationId xmlns:p14="http://schemas.microsoft.com/office/powerpoint/2010/main" val="144870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A7096-AEF7-3D55-831F-5ED8A502E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2BD91-07C6-2CFC-396C-2D97B1D22024}"/>
              </a:ext>
            </a:extLst>
          </p:cNvPr>
          <p:cNvSpPr>
            <a:spLocks noGrp="1"/>
          </p:cNvSpPr>
          <p:nvPr>
            <p:ph type="title"/>
          </p:nvPr>
        </p:nvSpPr>
        <p:spPr/>
        <p:txBody>
          <a:bodyPr/>
          <a:lstStyle/>
          <a:p>
            <a:pPr algn="ctr"/>
            <a:r>
              <a:rPr lang="en-AU" dirty="0" err="1"/>
              <a:t>Qmatch</a:t>
            </a:r>
            <a:r>
              <a:rPr lang="en-AU" dirty="0"/>
              <a:t> at 3cm gives a lot more</a:t>
            </a:r>
          </a:p>
        </p:txBody>
      </p:sp>
      <p:pic>
        <p:nvPicPr>
          <p:cNvPr id="5" name="Content Placeholder 4">
            <a:extLst>
              <a:ext uri="{FF2B5EF4-FFF2-40B4-BE49-F238E27FC236}">
                <a16:creationId xmlns:a16="http://schemas.microsoft.com/office/drawing/2014/main" id="{FD3139D0-EE66-5475-AD4A-188E4E1CAFA9}"/>
              </a:ext>
            </a:extLst>
          </p:cNvPr>
          <p:cNvPicPr>
            <a:picLocks noGrp="1" noChangeAspect="1"/>
          </p:cNvPicPr>
          <p:nvPr>
            <p:ph idx="1"/>
          </p:nvPr>
        </p:nvPicPr>
        <p:blipFill>
          <a:blip r:embed="rId2"/>
          <a:stretch>
            <a:fillRect/>
          </a:stretch>
        </p:blipFill>
        <p:spPr>
          <a:xfrm>
            <a:off x="2411973" y="1401419"/>
            <a:ext cx="7368054" cy="4351338"/>
          </a:xfrm>
        </p:spPr>
      </p:pic>
      <p:sp>
        <p:nvSpPr>
          <p:cNvPr id="3" name="TextBox 2">
            <a:extLst>
              <a:ext uri="{FF2B5EF4-FFF2-40B4-BE49-F238E27FC236}">
                <a16:creationId xmlns:a16="http://schemas.microsoft.com/office/drawing/2014/main" id="{60D3B111-CC49-46ED-566F-F254AF86B190}"/>
              </a:ext>
            </a:extLst>
          </p:cNvPr>
          <p:cNvSpPr txBox="1"/>
          <p:nvPr/>
        </p:nvSpPr>
        <p:spPr>
          <a:xfrm>
            <a:off x="1693676" y="5752757"/>
            <a:ext cx="8609819" cy="830997"/>
          </a:xfrm>
          <a:prstGeom prst="rect">
            <a:avLst/>
          </a:prstGeom>
          <a:noFill/>
        </p:spPr>
        <p:txBody>
          <a:bodyPr wrap="square" rtlCol="0">
            <a:spAutoFit/>
          </a:bodyPr>
          <a:lstStyle/>
          <a:p>
            <a:pPr algn="ctr"/>
            <a:r>
              <a:rPr lang="en-AU" sz="2400" dirty="0"/>
              <a:t>High quality small matches – Lousada indicators now quite evident though JG/Allan match disappears!</a:t>
            </a:r>
          </a:p>
        </p:txBody>
      </p:sp>
    </p:spTree>
    <p:extLst>
      <p:ext uri="{BB962C8B-B14F-4D97-AF65-F5344CB8AC3E}">
        <p14:creationId xmlns:p14="http://schemas.microsoft.com/office/powerpoint/2010/main" val="371514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8262D-BF40-66AC-5F57-1E0DC8197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83DCA-C7F5-455A-4E58-564FD072D454}"/>
              </a:ext>
            </a:extLst>
          </p:cNvPr>
          <p:cNvSpPr>
            <a:spLocks noGrp="1"/>
          </p:cNvSpPr>
          <p:nvPr>
            <p:ph type="title"/>
          </p:nvPr>
        </p:nvSpPr>
        <p:spPr>
          <a:xfrm>
            <a:off x="838200" y="365126"/>
            <a:ext cx="10515600" cy="916920"/>
          </a:xfrm>
        </p:spPr>
        <p:txBody>
          <a:bodyPr>
            <a:normAutofit/>
          </a:bodyPr>
          <a:lstStyle/>
          <a:p>
            <a:pPr algn="ctr"/>
            <a:r>
              <a:rPr lang="en-AU" dirty="0"/>
              <a:t>3 </a:t>
            </a:r>
            <a:r>
              <a:rPr lang="en-AU" dirty="0" err="1"/>
              <a:t>cM</a:t>
            </a:r>
            <a:r>
              <a:rPr lang="en-AU" dirty="0"/>
              <a:t> – relaxing the match criteria</a:t>
            </a:r>
          </a:p>
        </p:txBody>
      </p:sp>
      <p:pic>
        <p:nvPicPr>
          <p:cNvPr id="8" name="Content Placeholder 7">
            <a:extLst>
              <a:ext uri="{FF2B5EF4-FFF2-40B4-BE49-F238E27FC236}">
                <a16:creationId xmlns:a16="http://schemas.microsoft.com/office/drawing/2014/main" id="{98017FB9-AEC1-DA83-00B3-B3F6B961AF65}"/>
              </a:ext>
            </a:extLst>
          </p:cNvPr>
          <p:cNvPicPr>
            <a:picLocks noGrp="1" noChangeAspect="1"/>
          </p:cNvPicPr>
          <p:nvPr>
            <p:ph idx="1"/>
          </p:nvPr>
        </p:nvPicPr>
        <p:blipFill>
          <a:blip r:embed="rId2"/>
          <a:stretch>
            <a:fillRect/>
          </a:stretch>
        </p:blipFill>
        <p:spPr>
          <a:xfrm>
            <a:off x="2304577" y="1420268"/>
            <a:ext cx="7582846" cy="4351338"/>
          </a:xfrm>
        </p:spPr>
      </p:pic>
      <p:sp>
        <p:nvSpPr>
          <p:cNvPr id="3" name="TextBox 2">
            <a:extLst>
              <a:ext uri="{FF2B5EF4-FFF2-40B4-BE49-F238E27FC236}">
                <a16:creationId xmlns:a16="http://schemas.microsoft.com/office/drawing/2014/main" id="{894968E7-2ABC-7144-4AE8-BD1AB5A833CA}"/>
              </a:ext>
            </a:extLst>
          </p:cNvPr>
          <p:cNvSpPr txBox="1"/>
          <p:nvPr/>
        </p:nvSpPr>
        <p:spPr>
          <a:xfrm>
            <a:off x="959109" y="5889545"/>
            <a:ext cx="10230941" cy="830997"/>
          </a:xfrm>
          <a:prstGeom prst="rect">
            <a:avLst/>
          </a:prstGeom>
          <a:noFill/>
        </p:spPr>
        <p:txBody>
          <a:bodyPr wrap="none" rtlCol="0">
            <a:spAutoFit/>
          </a:bodyPr>
          <a:lstStyle/>
          <a:p>
            <a:pPr algn="ctr"/>
            <a:r>
              <a:rPr lang="en-AU" sz="2400" dirty="0"/>
              <a:t>Plenty of matches but no green</a:t>
            </a:r>
          </a:p>
          <a:p>
            <a:pPr algn="ctr"/>
            <a:r>
              <a:rPr lang="en-AU" sz="2400" dirty="0"/>
              <a:t>The 3 indicators found in Stages 1 &amp; 2 also suit the 5 extra Stage 3 relatives.</a:t>
            </a:r>
          </a:p>
        </p:txBody>
      </p:sp>
    </p:spTree>
    <p:extLst>
      <p:ext uri="{BB962C8B-B14F-4D97-AF65-F5344CB8AC3E}">
        <p14:creationId xmlns:p14="http://schemas.microsoft.com/office/powerpoint/2010/main" val="234968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E35E51-F52F-120D-BDB1-6BB8319245B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342977-1E1A-DF7D-5759-7FD05EFF4F4C}"/>
              </a:ext>
            </a:extLst>
          </p:cNvPr>
          <p:cNvSpPr>
            <a:spLocks noGrp="1"/>
          </p:cNvSpPr>
          <p:nvPr>
            <p:ph type="title"/>
          </p:nvPr>
        </p:nvSpPr>
        <p:spPr>
          <a:xfrm>
            <a:off x="686834" y="1153572"/>
            <a:ext cx="3200400" cy="4461163"/>
          </a:xfrm>
        </p:spPr>
        <p:txBody>
          <a:bodyPr>
            <a:normAutofit/>
          </a:bodyPr>
          <a:lstStyle/>
          <a:p>
            <a:r>
              <a:rPr lang="en-AU">
                <a:solidFill>
                  <a:srgbClr val="FFFFFF"/>
                </a:solidFill>
              </a:rPr>
              <a:t>Stage 3 outcomes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B33E61-3AF4-1D13-F062-221D4F569E47}"/>
              </a:ext>
            </a:extLst>
          </p:cNvPr>
          <p:cNvSpPr>
            <a:spLocks noGrp="1"/>
          </p:cNvSpPr>
          <p:nvPr>
            <p:ph idx="1"/>
          </p:nvPr>
        </p:nvSpPr>
        <p:spPr>
          <a:xfrm>
            <a:off x="4447308" y="591344"/>
            <a:ext cx="6906491" cy="5585619"/>
          </a:xfrm>
        </p:spPr>
        <p:txBody>
          <a:bodyPr anchor="ctr">
            <a:normAutofit/>
          </a:bodyPr>
          <a:lstStyle/>
          <a:p>
            <a:r>
              <a:rPr lang="en-AU" dirty="0"/>
              <a:t>7 more rare coincident segment boundaries discovered</a:t>
            </a:r>
          </a:p>
          <a:p>
            <a:r>
              <a:rPr lang="en-AU" dirty="0"/>
              <a:t>3 on Cr2, 2 more on Cr8 and 2 on Cr21</a:t>
            </a:r>
          </a:p>
          <a:p>
            <a:r>
              <a:rPr lang="en-AU" dirty="0"/>
              <a:t>Each rare coincident boundary shows a specific genetic event</a:t>
            </a:r>
          </a:p>
          <a:p>
            <a:pPr lvl="1"/>
            <a:r>
              <a:rPr lang="en-AU" dirty="0"/>
              <a:t>linking up to 4 relatives and </a:t>
            </a:r>
          </a:p>
          <a:p>
            <a:pPr lvl="1"/>
            <a:r>
              <a:rPr lang="en-AU" dirty="0"/>
              <a:t>an ancestral family</a:t>
            </a:r>
          </a:p>
        </p:txBody>
      </p:sp>
    </p:spTree>
    <p:extLst>
      <p:ext uri="{BB962C8B-B14F-4D97-AF65-F5344CB8AC3E}">
        <p14:creationId xmlns:p14="http://schemas.microsoft.com/office/powerpoint/2010/main" val="234076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5363E-012A-9D9D-1E68-0002128D0E78}"/>
              </a:ext>
            </a:extLst>
          </p:cNvPr>
          <p:cNvSpPr>
            <a:spLocks noGrp="1"/>
          </p:cNvSpPr>
          <p:nvPr>
            <p:ph type="title"/>
          </p:nvPr>
        </p:nvSpPr>
        <p:spPr>
          <a:xfrm>
            <a:off x="871442" y="685800"/>
            <a:ext cx="4353116" cy="1474666"/>
          </a:xfrm>
        </p:spPr>
        <p:txBody>
          <a:bodyPr vert="horz" lIns="91440" tIns="45720" rIns="91440" bIns="45720" rtlCol="0" anchor="b">
            <a:normAutofit/>
          </a:bodyPr>
          <a:lstStyle/>
          <a:p>
            <a:pPr algn="ctr"/>
            <a:r>
              <a:rPr lang="en-US" sz="3200" kern="1200">
                <a:solidFill>
                  <a:srgbClr val="595959"/>
                </a:solidFill>
                <a:latin typeface="+mj-lt"/>
                <a:ea typeface="+mj-ea"/>
                <a:cs typeface="+mj-cs"/>
              </a:rPr>
              <a:t>Defining our 3 ‘indicators’</a:t>
            </a:r>
          </a:p>
        </p:txBody>
      </p:sp>
      <p:pic>
        <p:nvPicPr>
          <p:cNvPr id="10" name="Content Placeholder 9">
            <a:extLst>
              <a:ext uri="{FF2B5EF4-FFF2-40B4-BE49-F238E27FC236}">
                <a16:creationId xmlns:a16="http://schemas.microsoft.com/office/drawing/2014/main" id="{C6B68A7D-C406-FD88-EE22-9EEA9A72A099}"/>
              </a:ext>
            </a:extLst>
          </p:cNvPr>
          <p:cNvPicPr>
            <a:picLocks noGrp="1" noChangeAspect="1"/>
          </p:cNvPicPr>
          <p:nvPr>
            <p:ph idx="1"/>
          </p:nvPr>
        </p:nvPicPr>
        <p:blipFill>
          <a:blip r:embed="rId2"/>
          <a:srcRect r="5642" b="-1"/>
          <a:stretch/>
        </p:blipFill>
        <p:spPr>
          <a:xfrm>
            <a:off x="6781801" y="1977443"/>
            <a:ext cx="4797056" cy="2948684"/>
          </a:xfrm>
          <a:prstGeom prst="rect">
            <a:avLst/>
          </a:prstGeom>
        </p:spPr>
      </p:pic>
      <p:sp>
        <p:nvSpPr>
          <p:cNvPr id="6" name="TextBox 5">
            <a:extLst>
              <a:ext uri="{FF2B5EF4-FFF2-40B4-BE49-F238E27FC236}">
                <a16:creationId xmlns:a16="http://schemas.microsoft.com/office/drawing/2014/main" id="{6992E38E-33AF-798D-574E-6934BDFDF2D0}"/>
              </a:ext>
            </a:extLst>
          </p:cNvPr>
          <p:cNvSpPr txBox="1"/>
          <p:nvPr/>
        </p:nvSpPr>
        <p:spPr>
          <a:xfrm>
            <a:off x="871442" y="2447337"/>
            <a:ext cx="4353116" cy="377043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a:solidFill>
                  <a:srgbClr val="595959"/>
                </a:solidFill>
              </a:rPr>
              <a:t>Start/finish locations are based on relevant rare coincidences</a:t>
            </a:r>
          </a:p>
          <a:p>
            <a:pPr indent="-228600">
              <a:lnSpc>
                <a:spcPct val="90000"/>
              </a:lnSpc>
              <a:spcAft>
                <a:spcPts val="600"/>
              </a:spcAft>
              <a:buFont typeface="Arial" panose="020B0604020202020204" pitchFamily="34" charset="0"/>
              <a:buChar char="•"/>
            </a:pPr>
            <a:r>
              <a:rPr lang="en-US" sz="2000">
                <a:solidFill>
                  <a:srgbClr val="595959"/>
                </a:solidFill>
              </a:rPr>
              <a:t>Giving us shared ancestral DNA of 9.5cM</a:t>
            </a:r>
          </a:p>
        </p:txBody>
      </p:sp>
    </p:spTree>
    <p:extLst>
      <p:ext uri="{BB962C8B-B14F-4D97-AF65-F5344CB8AC3E}">
        <p14:creationId xmlns:p14="http://schemas.microsoft.com/office/powerpoint/2010/main" val="74358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F97C9-4E79-CCB0-894F-C57F4A41CB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38A2B-573D-3371-C7B6-EC96AAAFBD07}"/>
              </a:ext>
            </a:extLst>
          </p:cNvPr>
          <p:cNvSpPr>
            <a:spLocks noGrp="1"/>
          </p:cNvSpPr>
          <p:nvPr>
            <p:ph type="title"/>
          </p:nvPr>
        </p:nvSpPr>
        <p:spPr>
          <a:xfrm>
            <a:off x="838200" y="206709"/>
            <a:ext cx="10515600" cy="1325563"/>
          </a:xfrm>
        </p:spPr>
        <p:txBody>
          <a:bodyPr/>
          <a:lstStyle/>
          <a:p>
            <a:pPr algn="ctr"/>
            <a:r>
              <a:rPr lang="en-AU" dirty="0"/>
              <a:t>Appearances at the rare coincident segment boundaries </a:t>
            </a:r>
          </a:p>
        </p:txBody>
      </p:sp>
      <p:sp>
        <p:nvSpPr>
          <p:cNvPr id="3" name="Content Placeholder 2">
            <a:extLst>
              <a:ext uri="{FF2B5EF4-FFF2-40B4-BE49-F238E27FC236}">
                <a16:creationId xmlns:a16="http://schemas.microsoft.com/office/drawing/2014/main" id="{1B7AC182-1EDE-E034-39EA-68525C1157DB}"/>
              </a:ext>
            </a:extLst>
          </p:cNvPr>
          <p:cNvSpPr>
            <a:spLocks noGrp="1"/>
          </p:cNvSpPr>
          <p:nvPr>
            <p:ph idx="1"/>
          </p:nvPr>
        </p:nvSpPr>
        <p:spPr>
          <a:xfrm>
            <a:off x="838200" y="2466648"/>
            <a:ext cx="10515600" cy="3170581"/>
          </a:xfrm>
        </p:spPr>
        <p:txBody>
          <a:bodyPr/>
          <a:lstStyle/>
          <a:p>
            <a:pPr marL="0" indent="0">
              <a:buNone/>
            </a:pPr>
            <a:endParaRPr lang="en-AU" dirty="0"/>
          </a:p>
          <a:p>
            <a:endParaRPr lang="en-AU" dirty="0"/>
          </a:p>
        </p:txBody>
      </p:sp>
      <p:sp>
        <p:nvSpPr>
          <p:cNvPr id="6" name="TextBox 5">
            <a:extLst>
              <a:ext uri="{FF2B5EF4-FFF2-40B4-BE49-F238E27FC236}">
                <a16:creationId xmlns:a16="http://schemas.microsoft.com/office/drawing/2014/main" id="{A5391A67-C466-A752-7F3E-3424D23FE467}"/>
              </a:ext>
            </a:extLst>
          </p:cNvPr>
          <p:cNvSpPr txBox="1"/>
          <p:nvPr/>
        </p:nvSpPr>
        <p:spPr>
          <a:xfrm>
            <a:off x="100553" y="4965922"/>
            <a:ext cx="11990894" cy="1200329"/>
          </a:xfrm>
          <a:prstGeom prst="rect">
            <a:avLst/>
          </a:prstGeom>
          <a:noFill/>
        </p:spPr>
        <p:txBody>
          <a:bodyPr wrap="square" rtlCol="0">
            <a:spAutoFit/>
          </a:bodyPr>
          <a:lstStyle/>
          <a:p>
            <a:pPr algn="ctr"/>
            <a:r>
              <a:rPr lang="en-AU" sz="2400" dirty="0"/>
              <a:t>This dataset (sadly) mainly confirms genealogy within branches </a:t>
            </a:r>
            <a:r>
              <a:rPr lang="en-AU" sz="2400" dirty="0" err="1"/>
              <a:t>eg</a:t>
            </a:r>
            <a:r>
              <a:rPr lang="en-AU" sz="2400" dirty="0"/>
              <a:t> Je/TP</a:t>
            </a:r>
          </a:p>
          <a:p>
            <a:pPr algn="ctr"/>
            <a:r>
              <a:rPr lang="en-AU" sz="2400" dirty="0"/>
              <a:t>Next slide we look at ancestral family vintage</a:t>
            </a:r>
          </a:p>
          <a:p>
            <a:pPr algn="ctr"/>
            <a:endParaRPr lang="en-AU" sz="2400" dirty="0"/>
          </a:p>
        </p:txBody>
      </p:sp>
      <p:pic>
        <p:nvPicPr>
          <p:cNvPr id="5" name="Picture 4">
            <a:extLst>
              <a:ext uri="{FF2B5EF4-FFF2-40B4-BE49-F238E27FC236}">
                <a16:creationId xmlns:a16="http://schemas.microsoft.com/office/drawing/2014/main" id="{167475C5-3D92-9DD1-748F-B36A1184B198}"/>
              </a:ext>
            </a:extLst>
          </p:cNvPr>
          <p:cNvPicPr>
            <a:picLocks noChangeAspect="1"/>
          </p:cNvPicPr>
          <p:nvPr/>
        </p:nvPicPr>
        <p:blipFill>
          <a:blip r:embed="rId2"/>
          <a:stretch>
            <a:fillRect/>
          </a:stretch>
        </p:blipFill>
        <p:spPr>
          <a:xfrm>
            <a:off x="2618890" y="1778169"/>
            <a:ext cx="6954220" cy="2924583"/>
          </a:xfrm>
          <a:prstGeom prst="rect">
            <a:avLst/>
          </a:prstGeom>
        </p:spPr>
      </p:pic>
    </p:spTree>
    <p:extLst>
      <p:ext uri="{BB962C8B-B14F-4D97-AF65-F5344CB8AC3E}">
        <p14:creationId xmlns:p14="http://schemas.microsoft.com/office/powerpoint/2010/main" val="94721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50">
            <a:alpha val="32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4A7C-C058-211D-06A1-C490C5E66BF2}"/>
              </a:ext>
            </a:extLst>
          </p:cNvPr>
          <p:cNvSpPr>
            <a:spLocks noGrp="1"/>
          </p:cNvSpPr>
          <p:nvPr>
            <p:ph type="ctrTitle"/>
          </p:nvPr>
        </p:nvSpPr>
        <p:spPr>
          <a:xfrm>
            <a:off x="1439155" y="828880"/>
            <a:ext cx="9882433" cy="905652"/>
          </a:xfrm>
        </p:spPr>
        <p:txBody>
          <a:bodyPr>
            <a:normAutofit fontScale="90000"/>
          </a:bodyPr>
          <a:lstStyle/>
          <a:p>
            <a:r>
              <a:rPr lang="en-AU" dirty="0"/>
              <a:t>Vintage</a:t>
            </a:r>
          </a:p>
        </p:txBody>
      </p:sp>
      <p:sp>
        <p:nvSpPr>
          <p:cNvPr id="3" name="Subtitle 2">
            <a:extLst>
              <a:ext uri="{FF2B5EF4-FFF2-40B4-BE49-F238E27FC236}">
                <a16:creationId xmlns:a16="http://schemas.microsoft.com/office/drawing/2014/main" id="{8CE9162D-4D29-30D3-C75F-E485BBEA5FFD}"/>
              </a:ext>
            </a:extLst>
          </p:cNvPr>
          <p:cNvSpPr>
            <a:spLocks noGrp="1"/>
          </p:cNvSpPr>
          <p:nvPr>
            <p:ph type="subTitle" idx="1"/>
          </p:nvPr>
        </p:nvSpPr>
        <p:spPr>
          <a:xfrm>
            <a:off x="1197202" y="1977845"/>
            <a:ext cx="10341204" cy="1655762"/>
          </a:xfrm>
        </p:spPr>
        <p:txBody>
          <a:bodyPr>
            <a:normAutofit fontScale="25000" lnSpcReduction="20000"/>
          </a:bodyPr>
          <a:lstStyle/>
          <a:p>
            <a:pPr marL="342900" indent="-342900" algn="l">
              <a:buFont typeface="Arial" panose="020B0604020202020204" pitchFamily="34" charset="0"/>
              <a:buChar char="•"/>
            </a:pPr>
            <a:r>
              <a:rPr lang="en-AU" sz="9600" dirty="0"/>
              <a:t>Relatives in different branches are no closer than 10</a:t>
            </a:r>
            <a:r>
              <a:rPr lang="en-AU" sz="9600" baseline="30000" dirty="0"/>
              <a:t>th</a:t>
            </a:r>
            <a:r>
              <a:rPr lang="en-AU" sz="9600" dirty="0"/>
              <a:t> cousin</a:t>
            </a:r>
          </a:p>
          <a:p>
            <a:pPr marL="342900" indent="-342900" algn="l">
              <a:buFont typeface="Arial" panose="020B0604020202020204" pitchFamily="34" charset="0"/>
              <a:buChar char="•"/>
            </a:pPr>
            <a:r>
              <a:rPr lang="en-AU" sz="9600" dirty="0"/>
              <a:t>Estimating shared DNA for 10</a:t>
            </a:r>
            <a:r>
              <a:rPr lang="en-AU" sz="9600" baseline="30000" dirty="0"/>
              <a:t>th</a:t>
            </a:r>
            <a:r>
              <a:rPr lang="en-AU" sz="9600" dirty="0"/>
              <a:t> cousins</a:t>
            </a:r>
            <a:endParaRPr lang="en-AU" sz="9200" dirty="0"/>
          </a:p>
          <a:p>
            <a:pPr marL="800100" lvl="1" indent="-342900" algn="l">
              <a:buFont typeface="Arial" panose="020B0604020202020204" pitchFamily="34" charset="0"/>
              <a:buChar char="•"/>
            </a:pPr>
            <a:r>
              <a:rPr lang="en-AU" sz="9200" dirty="0"/>
              <a:t>3</a:t>
            </a:r>
            <a:r>
              <a:rPr lang="en-AU" sz="9200" baseline="30000" dirty="0"/>
              <a:t>rd</a:t>
            </a:r>
            <a:r>
              <a:rPr lang="en-AU" sz="9200" dirty="0"/>
              <a:t> party modelling at 3cM shows average 8</a:t>
            </a:r>
            <a:r>
              <a:rPr lang="en-AU" sz="9200" baseline="30000" dirty="0"/>
              <a:t>th</a:t>
            </a:r>
            <a:r>
              <a:rPr lang="en-AU" sz="9200" dirty="0"/>
              <a:t> cousin shared DNA is18.7cM</a:t>
            </a:r>
          </a:p>
          <a:p>
            <a:pPr marL="800100" lvl="1" indent="-342900" algn="l">
              <a:buFont typeface="Arial" panose="020B0604020202020204" pitchFamily="34" charset="0"/>
              <a:buChar char="•"/>
            </a:pPr>
            <a:r>
              <a:rPr lang="en-AU" sz="8800" dirty="0"/>
              <a:t>We infer from this that average 10</a:t>
            </a:r>
            <a:r>
              <a:rPr lang="en-AU" sz="8800" baseline="30000" dirty="0"/>
              <a:t>th</a:t>
            </a:r>
            <a:r>
              <a:rPr lang="en-AU" sz="8800" dirty="0"/>
              <a:t> cousin shared DNA </a:t>
            </a:r>
            <a:r>
              <a:rPr lang="en-AU" sz="9200" dirty="0"/>
              <a:t>is about 1.2cM</a:t>
            </a:r>
          </a:p>
          <a:p>
            <a:pPr marL="800100" lvl="1" indent="-342900" algn="l">
              <a:buFont typeface="Arial" panose="020B0604020202020204" pitchFamily="34" charset="0"/>
              <a:buChar char="•"/>
            </a:pPr>
            <a:r>
              <a:rPr lang="en-AU" sz="9200" dirty="0"/>
              <a:t>Our consanguinity enhances this 2.4 times to </a:t>
            </a:r>
            <a:r>
              <a:rPr lang="en-AU" sz="9200" b="1" dirty="0"/>
              <a:t>2.9cM</a:t>
            </a:r>
          </a:p>
          <a:p>
            <a:pPr marL="342900" indent="-342900" algn="l">
              <a:buFont typeface="Arial" panose="020B0604020202020204" pitchFamily="34" charset="0"/>
              <a:buChar char="•"/>
            </a:pPr>
            <a:r>
              <a:rPr lang="en-AU" sz="9600" dirty="0"/>
              <a:t>What did we find?</a:t>
            </a:r>
          </a:p>
          <a:p>
            <a:pPr marL="800100" lvl="1" indent="-342900" algn="l">
              <a:buFont typeface="Arial" panose="020B0604020202020204" pitchFamily="34" charset="0"/>
              <a:buChar char="•"/>
            </a:pPr>
            <a:r>
              <a:rPr lang="en-AU" sz="9200" dirty="0"/>
              <a:t>Our 3 indicators total 9.5cM </a:t>
            </a:r>
          </a:p>
          <a:p>
            <a:pPr marL="800100" lvl="1" indent="-342900" algn="l">
              <a:buFont typeface="Arial" panose="020B0604020202020204" pitchFamily="34" charset="0"/>
              <a:buChar char="•"/>
            </a:pPr>
            <a:r>
              <a:rPr lang="en-AU" sz="9200" dirty="0"/>
              <a:t>34% shared makes this </a:t>
            </a:r>
            <a:r>
              <a:rPr lang="en-AU" sz="9200" b="1" dirty="0"/>
              <a:t>3.2cM</a:t>
            </a:r>
          </a:p>
          <a:p>
            <a:pPr marL="342900" indent="-342900" algn="l">
              <a:buFont typeface="Arial" panose="020B0604020202020204" pitchFamily="34" charset="0"/>
              <a:buChar char="•"/>
            </a:pPr>
            <a:r>
              <a:rPr lang="en-AU" sz="9600" dirty="0"/>
              <a:t>Thus 10</a:t>
            </a:r>
            <a:r>
              <a:rPr lang="en-AU" sz="9600" baseline="30000" dirty="0"/>
              <a:t>th</a:t>
            </a:r>
            <a:r>
              <a:rPr lang="en-AU" sz="9600" dirty="0"/>
              <a:t> cousin appears to be the correct vintage</a:t>
            </a:r>
          </a:p>
          <a:p>
            <a:pPr marL="800100" lvl="1" indent="-342900" algn="l">
              <a:buFont typeface="Arial" panose="020B0604020202020204" pitchFamily="34" charset="0"/>
              <a:buChar char="•"/>
            </a:pPr>
            <a:r>
              <a:rPr lang="en-AU" sz="9200" dirty="0"/>
              <a:t>11 generations ago</a:t>
            </a:r>
          </a:p>
          <a:p>
            <a:endParaRPr lang="en-AU" dirty="0"/>
          </a:p>
        </p:txBody>
      </p:sp>
    </p:spTree>
    <p:extLst>
      <p:ext uri="{BB962C8B-B14F-4D97-AF65-F5344CB8AC3E}">
        <p14:creationId xmlns:p14="http://schemas.microsoft.com/office/powerpoint/2010/main" val="220711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548A72-7946-AC2F-425C-3B7803B71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A55A86-745A-8446-982F-985411973065}"/>
              </a:ext>
            </a:extLst>
          </p:cNvPr>
          <p:cNvSpPr>
            <a:spLocks noGrp="1"/>
          </p:cNvSpPr>
          <p:nvPr>
            <p:ph type="title"/>
          </p:nvPr>
        </p:nvSpPr>
        <p:spPr>
          <a:xfrm>
            <a:off x="838200" y="206709"/>
            <a:ext cx="10515600" cy="1325563"/>
          </a:xfrm>
        </p:spPr>
        <p:txBody>
          <a:bodyPr/>
          <a:lstStyle/>
          <a:p>
            <a:pPr algn="ctr"/>
            <a:r>
              <a:rPr lang="en-AU" dirty="0"/>
              <a:t>The interconnections give us</a:t>
            </a:r>
          </a:p>
        </p:txBody>
      </p:sp>
      <p:sp>
        <p:nvSpPr>
          <p:cNvPr id="3" name="Content Placeholder 2">
            <a:extLst>
              <a:ext uri="{FF2B5EF4-FFF2-40B4-BE49-F238E27FC236}">
                <a16:creationId xmlns:a16="http://schemas.microsoft.com/office/drawing/2014/main" id="{D1CADB01-A685-DF5C-56AE-9002B750D616}"/>
              </a:ext>
            </a:extLst>
          </p:cNvPr>
          <p:cNvSpPr>
            <a:spLocks noGrp="1"/>
          </p:cNvSpPr>
          <p:nvPr>
            <p:ph idx="1"/>
          </p:nvPr>
        </p:nvSpPr>
        <p:spPr>
          <a:xfrm>
            <a:off x="838200" y="2466648"/>
            <a:ext cx="10515600" cy="3170581"/>
          </a:xfrm>
        </p:spPr>
        <p:txBody>
          <a:bodyPr/>
          <a:lstStyle/>
          <a:p>
            <a:pPr marL="0" indent="0">
              <a:buNone/>
            </a:pPr>
            <a:endParaRPr lang="en-AU" dirty="0"/>
          </a:p>
          <a:p>
            <a:endParaRPr lang="en-AU" dirty="0"/>
          </a:p>
        </p:txBody>
      </p:sp>
      <p:sp>
        <p:nvSpPr>
          <p:cNvPr id="6" name="TextBox 5">
            <a:extLst>
              <a:ext uri="{FF2B5EF4-FFF2-40B4-BE49-F238E27FC236}">
                <a16:creationId xmlns:a16="http://schemas.microsoft.com/office/drawing/2014/main" id="{B725A3F2-1D10-E3E9-4DB2-9ABAFBE1DAF7}"/>
              </a:ext>
            </a:extLst>
          </p:cNvPr>
          <p:cNvSpPr txBox="1"/>
          <p:nvPr/>
        </p:nvSpPr>
        <p:spPr>
          <a:xfrm>
            <a:off x="100553" y="5201594"/>
            <a:ext cx="11990894" cy="1200329"/>
          </a:xfrm>
          <a:prstGeom prst="rect">
            <a:avLst/>
          </a:prstGeom>
          <a:noFill/>
        </p:spPr>
        <p:txBody>
          <a:bodyPr wrap="square" rtlCol="0">
            <a:spAutoFit/>
          </a:bodyPr>
          <a:lstStyle/>
          <a:p>
            <a:pPr algn="ctr"/>
            <a:r>
              <a:rPr lang="en-AU" sz="2400" dirty="0"/>
              <a:t>All descend from the same ancestral family</a:t>
            </a:r>
          </a:p>
          <a:p>
            <a:pPr algn="ctr"/>
            <a:r>
              <a:rPr lang="en-AU" sz="2400" dirty="0"/>
              <a:t>Bob’s absence rectified later! </a:t>
            </a:r>
          </a:p>
          <a:p>
            <a:pPr algn="ctr"/>
            <a:endParaRPr lang="en-AU" sz="2400" dirty="0"/>
          </a:p>
        </p:txBody>
      </p:sp>
      <p:pic>
        <p:nvPicPr>
          <p:cNvPr id="7" name="Picture 6">
            <a:extLst>
              <a:ext uri="{FF2B5EF4-FFF2-40B4-BE49-F238E27FC236}">
                <a16:creationId xmlns:a16="http://schemas.microsoft.com/office/drawing/2014/main" id="{074A2537-1F2B-09E0-A61E-1586BB2139F1}"/>
              </a:ext>
            </a:extLst>
          </p:cNvPr>
          <p:cNvPicPr>
            <a:picLocks noChangeAspect="1"/>
          </p:cNvPicPr>
          <p:nvPr/>
        </p:nvPicPr>
        <p:blipFill>
          <a:blip r:embed="rId2"/>
          <a:stretch>
            <a:fillRect/>
          </a:stretch>
        </p:blipFill>
        <p:spPr>
          <a:xfrm>
            <a:off x="2104468" y="1419149"/>
            <a:ext cx="7983064" cy="3629532"/>
          </a:xfrm>
          <a:prstGeom prst="rect">
            <a:avLst/>
          </a:prstGeom>
        </p:spPr>
      </p:pic>
    </p:spTree>
    <p:extLst>
      <p:ext uri="{BB962C8B-B14F-4D97-AF65-F5344CB8AC3E}">
        <p14:creationId xmlns:p14="http://schemas.microsoft.com/office/powerpoint/2010/main" val="339984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AB2912-94F6-BBEF-64EB-06A7B0D062A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C1F665-0979-E396-06B1-0111DA1F34B3}"/>
              </a:ext>
            </a:extLst>
          </p:cNvPr>
          <p:cNvSpPr>
            <a:spLocks noGrp="1"/>
          </p:cNvSpPr>
          <p:nvPr>
            <p:ph type="title"/>
          </p:nvPr>
        </p:nvSpPr>
        <p:spPr>
          <a:xfrm>
            <a:off x="686834" y="1153572"/>
            <a:ext cx="3200400" cy="4461163"/>
          </a:xfrm>
        </p:spPr>
        <p:txBody>
          <a:bodyPr>
            <a:normAutofit/>
          </a:bodyPr>
          <a:lstStyle/>
          <a:p>
            <a:r>
              <a:rPr lang="en-AU" b="1" dirty="0">
                <a:solidFill>
                  <a:srgbClr val="FFFFFF"/>
                </a:solidFill>
              </a:rPr>
              <a:t>Why the sequel to our research?</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812A039-8C64-ABEA-18EF-95EF954F2F48}"/>
              </a:ext>
            </a:extLst>
          </p:cNvPr>
          <p:cNvSpPr>
            <a:spLocks noGrp="1"/>
          </p:cNvSpPr>
          <p:nvPr>
            <p:ph idx="1"/>
          </p:nvPr>
        </p:nvSpPr>
        <p:spPr>
          <a:xfrm>
            <a:off x="4447308" y="591344"/>
            <a:ext cx="6906491" cy="5585619"/>
          </a:xfrm>
        </p:spPr>
        <p:txBody>
          <a:bodyPr anchor="ctr">
            <a:normAutofit/>
          </a:bodyPr>
          <a:lstStyle/>
          <a:p>
            <a:r>
              <a:rPr lang="en-AU" dirty="0"/>
              <a:t>We have found shared DNA</a:t>
            </a:r>
          </a:p>
          <a:p>
            <a:r>
              <a:rPr lang="en-AU" dirty="0"/>
              <a:t>But our rare coincident segment boundaries aren’t telling us enough</a:t>
            </a:r>
          </a:p>
          <a:p>
            <a:pPr marL="0" indent="0">
              <a:buNone/>
            </a:pPr>
            <a:endParaRPr lang="en-AU" dirty="0"/>
          </a:p>
        </p:txBody>
      </p:sp>
    </p:spTree>
    <p:extLst>
      <p:ext uri="{BB962C8B-B14F-4D97-AF65-F5344CB8AC3E}">
        <p14:creationId xmlns:p14="http://schemas.microsoft.com/office/powerpoint/2010/main" val="99957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F30D7D-7707-ADFA-6319-C81181722A0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B29E7-349B-1FBA-62DA-79D336571CC0}"/>
              </a:ext>
            </a:extLst>
          </p:cNvPr>
          <p:cNvSpPr>
            <a:spLocks noGrp="1"/>
          </p:cNvSpPr>
          <p:nvPr>
            <p:ph type="title"/>
          </p:nvPr>
        </p:nvSpPr>
        <p:spPr>
          <a:xfrm>
            <a:off x="686834" y="1153572"/>
            <a:ext cx="3200400" cy="4461163"/>
          </a:xfrm>
        </p:spPr>
        <p:txBody>
          <a:bodyPr>
            <a:normAutofit/>
          </a:bodyPr>
          <a:lstStyle/>
          <a:p>
            <a:r>
              <a:rPr lang="en-AU" b="1">
                <a:solidFill>
                  <a:srgbClr val="FFFFFF"/>
                </a:solidFill>
              </a:rPr>
              <a:t>Fortune favours the prepared mind!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0090AFE-9F23-4DA1-EC39-1FCD9E1BD493}"/>
              </a:ext>
            </a:extLst>
          </p:cNvPr>
          <p:cNvSpPr>
            <a:spLocks noGrp="1"/>
          </p:cNvSpPr>
          <p:nvPr>
            <p:ph idx="1"/>
          </p:nvPr>
        </p:nvSpPr>
        <p:spPr>
          <a:xfrm>
            <a:off x="4447308" y="591344"/>
            <a:ext cx="6906491" cy="5585619"/>
          </a:xfrm>
        </p:spPr>
        <p:txBody>
          <a:bodyPr anchor="ctr">
            <a:normAutofit/>
          </a:bodyPr>
          <a:lstStyle/>
          <a:p>
            <a:r>
              <a:rPr lang="en-AU" dirty="0"/>
              <a:t>Another type of rare coincident segment boundary was found by accident on Cr2</a:t>
            </a:r>
          </a:p>
          <a:p>
            <a:pPr lvl="1"/>
            <a:r>
              <a:rPr lang="en-AU" b="1" dirty="0"/>
              <a:t>Not at the Cr2 Lousada segment</a:t>
            </a:r>
          </a:p>
          <a:p>
            <a:pPr lvl="1"/>
            <a:r>
              <a:rPr lang="en-AU" b="1" dirty="0"/>
              <a:t>Not even at an overlapping segment!</a:t>
            </a:r>
          </a:p>
          <a:p>
            <a:pPr lvl="1"/>
            <a:r>
              <a:rPr lang="en-AU" dirty="0"/>
              <a:t>Equally unlikely but much more striking</a:t>
            </a:r>
          </a:p>
          <a:p>
            <a:pPr lvl="1"/>
            <a:r>
              <a:rPr lang="en-AU" dirty="0"/>
              <a:t>In 3 weeks, we got further than in last 3 years</a:t>
            </a:r>
          </a:p>
          <a:p>
            <a:pPr marL="0" indent="0">
              <a:buNone/>
            </a:pPr>
            <a:endParaRPr lang="en-AU" dirty="0"/>
          </a:p>
        </p:txBody>
      </p:sp>
    </p:spTree>
    <p:extLst>
      <p:ext uri="{BB962C8B-B14F-4D97-AF65-F5344CB8AC3E}">
        <p14:creationId xmlns:p14="http://schemas.microsoft.com/office/powerpoint/2010/main" val="150986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DD464-3EF1-7D90-EFD8-7BA39ADC4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93C6B-086B-3EE3-7B55-160BA05315D7}"/>
              </a:ext>
            </a:extLst>
          </p:cNvPr>
          <p:cNvSpPr>
            <a:spLocks noGrp="1"/>
          </p:cNvSpPr>
          <p:nvPr>
            <p:ph type="title"/>
          </p:nvPr>
        </p:nvSpPr>
        <p:spPr>
          <a:xfrm>
            <a:off x="838200" y="365125"/>
            <a:ext cx="10515600" cy="1195182"/>
          </a:xfrm>
        </p:spPr>
        <p:txBody>
          <a:bodyPr>
            <a:normAutofit/>
          </a:bodyPr>
          <a:lstStyle/>
          <a:p>
            <a:pPr algn="ctr"/>
            <a:r>
              <a:rPr lang="en-AU" dirty="0"/>
              <a:t>New segment boundaries</a:t>
            </a:r>
          </a:p>
        </p:txBody>
      </p:sp>
      <p:sp>
        <p:nvSpPr>
          <p:cNvPr id="3" name="Content Placeholder 2">
            <a:extLst>
              <a:ext uri="{FF2B5EF4-FFF2-40B4-BE49-F238E27FC236}">
                <a16:creationId xmlns:a16="http://schemas.microsoft.com/office/drawing/2014/main" id="{CC06A305-2719-5470-6BF7-073575D98A7C}"/>
              </a:ext>
            </a:extLst>
          </p:cNvPr>
          <p:cNvSpPr>
            <a:spLocks noGrp="1"/>
          </p:cNvSpPr>
          <p:nvPr>
            <p:ph idx="1"/>
          </p:nvPr>
        </p:nvSpPr>
        <p:spPr>
          <a:xfrm>
            <a:off x="838200" y="2381806"/>
            <a:ext cx="10515600" cy="3170581"/>
          </a:xfrm>
        </p:spPr>
        <p:txBody>
          <a:bodyPr/>
          <a:lstStyle/>
          <a:p>
            <a:pPr marL="0" indent="0">
              <a:buNone/>
            </a:pPr>
            <a:endParaRPr lang="en-AU" dirty="0"/>
          </a:p>
          <a:p>
            <a:endParaRPr lang="en-AU" dirty="0"/>
          </a:p>
        </p:txBody>
      </p:sp>
      <p:pic>
        <p:nvPicPr>
          <p:cNvPr id="5" name="Picture 4">
            <a:extLst>
              <a:ext uri="{FF2B5EF4-FFF2-40B4-BE49-F238E27FC236}">
                <a16:creationId xmlns:a16="http://schemas.microsoft.com/office/drawing/2014/main" id="{7B5A7DB0-A684-0918-5D27-A8B1DE63FE85}"/>
              </a:ext>
            </a:extLst>
          </p:cNvPr>
          <p:cNvPicPr>
            <a:picLocks noChangeAspect="1"/>
          </p:cNvPicPr>
          <p:nvPr/>
        </p:nvPicPr>
        <p:blipFill>
          <a:blip r:embed="rId2"/>
          <a:stretch>
            <a:fillRect/>
          </a:stretch>
        </p:blipFill>
        <p:spPr>
          <a:xfrm>
            <a:off x="2343423" y="2921616"/>
            <a:ext cx="7354326" cy="1486107"/>
          </a:xfrm>
          <a:prstGeom prst="rect">
            <a:avLst/>
          </a:prstGeom>
        </p:spPr>
      </p:pic>
      <p:sp>
        <p:nvSpPr>
          <p:cNvPr id="4" name="TextBox 3">
            <a:extLst>
              <a:ext uri="{FF2B5EF4-FFF2-40B4-BE49-F238E27FC236}">
                <a16:creationId xmlns:a16="http://schemas.microsoft.com/office/drawing/2014/main" id="{E87A3348-E417-F571-06A7-64BE68B10122}"/>
              </a:ext>
            </a:extLst>
          </p:cNvPr>
          <p:cNvSpPr txBox="1"/>
          <p:nvPr/>
        </p:nvSpPr>
        <p:spPr>
          <a:xfrm>
            <a:off x="2253007" y="5229222"/>
            <a:ext cx="4138366" cy="369332"/>
          </a:xfrm>
          <a:prstGeom prst="rect">
            <a:avLst/>
          </a:prstGeom>
          <a:noFill/>
        </p:spPr>
        <p:txBody>
          <a:bodyPr wrap="square" rtlCol="0">
            <a:spAutoFit/>
          </a:bodyPr>
          <a:lstStyle/>
          <a:p>
            <a:pPr algn="ctr"/>
            <a:r>
              <a:rPr lang="en-AU" dirty="0"/>
              <a:t>From 2 abutting mismatches</a:t>
            </a:r>
          </a:p>
        </p:txBody>
      </p:sp>
      <p:sp>
        <p:nvSpPr>
          <p:cNvPr id="8" name="TextBox 7">
            <a:extLst>
              <a:ext uri="{FF2B5EF4-FFF2-40B4-BE49-F238E27FC236}">
                <a16:creationId xmlns:a16="http://schemas.microsoft.com/office/drawing/2014/main" id="{D9DE51E3-D9AB-6C1D-5CF9-68B91CA8FE4C}"/>
              </a:ext>
            </a:extLst>
          </p:cNvPr>
          <p:cNvSpPr txBox="1"/>
          <p:nvPr/>
        </p:nvSpPr>
        <p:spPr>
          <a:xfrm>
            <a:off x="6823987" y="4566761"/>
            <a:ext cx="1505539" cy="369332"/>
          </a:xfrm>
          <a:prstGeom prst="rect">
            <a:avLst/>
          </a:prstGeom>
          <a:noFill/>
        </p:spPr>
        <p:txBody>
          <a:bodyPr wrap="square" rtlCol="0">
            <a:spAutoFit/>
          </a:bodyPr>
          <a:lstStyle/>
          <a:p>
            <a:r>
              <a:rPr lang="en-AU" dirty="0"/>
              <a:t>At 8099955</a:t>
            </a:r>
          </a:p>
        </p:txBody>
      </p:sp>
      <p:sp>
        <p:nvSpPr>
          <p:cNvPr id="9" name="TextBox 8">
            <a:extLst>
              <a:ext uri="{FF2B5EF4-FFF2-40B4-BE49-F238E27FC236}">
                <a16:creationId xmlns:a16="http://schemas.microsoft.com/office/drawing/2014/main" id="{6B5C6BC8-5F3F-1487-575D-ECFB48895874}"/>
              </a:ext>
            </a:extLst>
          </p:cNvPr>
          <p:cNvSpPr txBox="1"/>
          <p:nvPr/>
        </p:nvSpPr>
        <p:spPr>
          <a:xfrm>
            <a:off x="8270646" y="5130107"/>
            <a:ext cx="1505538" cy="369332"/>
          </a:xfrm>
          <a:prstGeom prst="rect">
            <a:avLst/>
          </a:prstGeom>
          <a:noFill/>
        </p:spPr>
        <p:txBody>
          <a:bodyPr wrap="square" rtlCol="0">
            <a:spAutoFit/>
          </a:bodyPr>
          <a:lstStyle/>
          <a:p>
            <a:pPr algn="ctr"/>
            <a:r>
              <a:rPr lang="en-AU" dirty="0"/>
              <a:t>At 8442248  </a:t>
            </a:r>
          </a:p>
        </p:txBody>
      </p:sp>
      <p:cxnSp>
        <p:nvCxnSpPr>
          <p:cNvPr id="11" name="Straight Arrow Connector 10">
            <a:extLst>
              <a:ext uri="{FF2B5EF4-FFF2-40B4-BE49-F238E27FC236}">
                <a16:creationId xmlns:a16="http://schemas.microsoft.com/office/drawing/2014/main" id="{C8936297-8146-3347-E3AC-83F17BFD84E1}"/>
              </a:ext>
            </a:extLst>
          </p:cNvPr>
          <p:cNvCxnSpPr>
            <a:cxnSpLocks/>
          </p:cNvCxnSpPr>
          <p:nvPr/>
        </p:nvCxnSpPr>
        <p:spPr>
          <a:xfrm flipV="1">
            <a:off x="7993930" y="3845069"/>
            <a:ext cx="0" cy="72169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76C6206-EF98-C3F3-3BA7-065E4533E881}"/>
              </a:ext>
            </a:extLst>
          </p:cNvPr>
          <p:cNvCxnSpPr>
            <a:cxnSpLocks/>
          </p:cNvCxnSpPr>
          <p:nvPr/>
        </p:nvCxnSpPr>
        <p:spPr>
          <a:xfrm flipV="1">
            <a:off x="8466841" y="4068339"/>
            <a:ext cx="0" cy="1160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C2386B57-7040-C733-11D1-DC67F7E17B00}"/>
              </a:ext>
            </a:extLst>
          </p:cNvPr>
          <p:cNvSpPr txBox="1"/>
          <p:nvPr/>
        </p:nvSpPr>
        <p:spPr>
          <a:xfrm>
            <a:off x="1348032" y="1418732"/>
            <a:ext cx="10243510" cy="769441"/>
          </a:xfrm>
          <a:prstGeom prst="rect">
            <a:avLst/>
          </a:prstGeom>
          <a:noFill/>
        </p:spPr>
        <p:txBody>
          <a:bodyPr wrap="none" rtlCol="0">
            <a:spAutoFit/>
          </a:bodyPr>
          <a:lstStyle/>
          <a:p>
            <a:r>
              <a:rPr lang="en-AU" sz="4400" dirty="0"/>
              <a:t>- disjoint contiguous segment boundaries</a:t>
            </a:r>
          </a:p>
        </p:txBody>
      </p:sp>
    </p:spTree>
    <p:extLst>
      <p:ext uri="{BB962C8B-B14F-4D97-AF65-F5344CB8AC3E}">
        <p14:creationId xmlns:p14="http://schemas.microsoft.com/office/powerpoint/2010/main" val="95119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5380A-77A1-9339-D29C-72ECA82C1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27030-C82E-85F9-64B1-E002739632AF}"/>
              </a:ext>
            </a:extLst>
          </p:cNvPr>
          <p:cNvSpPr>
            <a:spLocks noGrp="1"/>
          </p:cNvSpPr>
          <p:nvPr>
            <p:ph type="title"/>
          </p:nvPr>
        </p:nvSpPr>
        <p:spPr/>
        <p:txBody>
          <a:bodyPr/>
          <a:lstStyle/>
          <a:p>
            <a:pPr algn="ctr"/>
            <a:r>
              <a:rPr lang="en-AU" dirty="0"/>
              <a:t>Abutting mismatches arise from complementary gametes</a:t>
            </a:r>
          </a:p>
        </p:txBody>
      </p:sp>
      <p:pic>
        <p:nvPicPr>
          <p:cNvPr id="9" name="Content Placeholder 8">
            <a:extLst>
              <a:ext uri="{FF2B5EF4-FFF2-40B4-BE49-F238E27FC236}">
                <a16:creationId xmlns:a16="http://schemas.microsoft.com/office/drawing/2014/main" id="{6C7AA8F8-B15A-DCA2-3F6A-CC5BA84ED137}"/>
              </a:ext>
            </a:extLst>
          </p:cNvPr>
          <p:cNvPicPr>
            <a:picLocks noGrp="1" noChangeAspect="1"/>
          </p:cNvPicPr>
          <p:nvPr>
            <p:ph idx="1"/>
          </p:nvPr>
        </p:nvPicPr>
        <p:blipFill>
          <a:blip r:embed="rId2"/>
          <a:stretch>
            <a:fillRect/>
          </a:stretch>
        </p:blipFill>
        <p:spPr>
          <a:xfrm>
            <a:off x="5486315" y="2175237"/>
            <a:ext cx="1219370" cy="2181529"/>
          </a:xfrm>
        </p:spPr>
      </p:pic>
      <p:sp>
        <p:nvSpPr>
          <p:cNvPr id="3" name="TextBox 2">
            <a:extLst>
              <a:ext uri="{FF2B5EF4-FFF2-40B4-BE49-F238E27FC236}">
                <a16:creationId xmlns:a16="http://schemas.microsoft.com/office/drawing/2014/main" id="{FAE1AB5C-6E0F-8470-07CB-CFF886073509}"/>
              </a:ext>
            </a:extLst>
          </p:cNvPr>
          <p:cNvSpPr txBox="1"/>
          <p:nvPr/>
        </p:nvSpPr>
        <p:spPr>
          <a:xfrm>
            <a:off x="3701591" y="4708084"/>
            <a:ext cx="4788818" cy="1569660"/>
          </a:xfrm>
          <a:prstGeom prst="rect">
            <a:avLst/>
          </a:prstGeom>
          <a:noFill/>
        </p:spPr>
        <p:txBody>
          <a:bodyPr wrap="square" rtlCol="0">
            <a:spAutoFit/>
          </a:bodyPr>
          <a:lstStyle/>
          <a:p>
            <a:pPr algn="ctr"/>
            <a:r>
              <a:rPr lang="en-AU" sz="2400" dirty="0"/>
              <a:t>Compare 2 centre strands</a:t>
            </a:r>
          </a:p>
          <a:p>
            <a:pPr algn="ctr"/>
            <a:r>
              <a:rPr lang="en-AU" sz="2400" dirty="0"/>
              <a:t>Siblings can have opposite parental DNA at a recombination</a:t>
            </a:r>
          </a:p>
          <a:p>
            <a:pPr algn="ctr"/>
            <a:r>
              <a:rPr lang="en-AU" sz="2400" dirty="0"/>
              <a:t>While still matching a parent</a:t>
            </a:r>
          </a:p>
        </p:txBody>
      </p:sp>
    </p:spTree>
    <p:extLst>
      <p:ext uri="{BB962C8B-B14F-4D97-AF65-F5344CB8AC3E}">
        <p14:creationId xmlns:p14="http://schemas.microsoft.com/office/powerpoint/2010/main" val="96353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11E51-E512-F383-C2E7-157DF7C9A1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1A67FF-6F8A-918C-CF5D-9B2134DD1114}"/>
              </a:ext>
            </a:extLst>
          </p:cNvPr>
          <p:cNvSpPr>
            <a:spLocks noGrp="1"/>
          </p:cNvSpPr>
          <p:nvPr>
            <p:ph type="title"/>
          </p:nvPr>
        </p:nvSpPr>
        <p:spPr/>
        <p:txBody>
          <a:bodyPr/>
          <a:lstStyle/>
          <a:p>
            <a:pPr algn="ctr"/>
            <a:r>
              <a:rPr lang="en-AU" dirty="0"/>
              <a:t>Interpretation of the new discovery</a:t>
            </a:r>
          </a:p>
        </p:txBody>
      </p:sp>
      <p:sp>
        <p:nvSpPr>
          <p:cNvPr id="3" name="Content Placeholder 2">
            <a:extLst>
              <a:ext uri="{FF2B5EF4-FFF2-40B4-BE49-F238E27FC236}">
                <a16:creationId xmlns:a16="http://schemas.microsoft.com/office/drawing/2014/main" id="{0834150F-880F-CD75-5A19-F12BD36BCCEF}"/>
              </a:ext>
            </a:extLst>
          </p:cNvPr>
          <p:cNvSpPr>
            <a:spLocks noGrp="1"/>
          </p:cNvSpPr>
          <p:nvPr>
            <p:ph idx="1"/>
          </p:nvPr>
        </p:nvSpPr>
        <p:spPr>
          <a:xfrm>
            <a:off x="838200" y="2381807"/>
            <a:ext cx="10515600" cy="3170581"/>
          </a:xfrm>
        </p:spPr>
        <p:txBody>
          <a:bodyPr/>
          <a:lstStyle/>
          <a:p>
            <a:pPr marL="0" indent="0">
              <a:buNone/>
            </a:pPr>
            <a:endParaRPr lang="en-AU" dirty="0"/>
          </a:p>
          <a:p>
            <a:endParaRPr lang="en-AU" dirty="0"/>
          </a:p>
        </p:txBody>
      </p:sp>
      <p:pic>
        <p:nvPicPr>
          <p:cNvPr id="5" name="Picture 4">
            <a:extLst>
              <a:ext uri="{FF2B5EF4-FFF2-40B4-BE49-F238E27FC236}">
                <a16:creationId xmlns:a16="http://schemas.microsoft.com/office/drawing/2014/main" id="{12ACBC87-F3B1-FC89-14C4-CFAF7AD4D837}"/>
              </a:ext>
            </a:extLst>
          </p:cNvPr>
          <p:cNvPicPr>
            <a:picLocks noChangeAspect="1"/>
          </p:cNvPicPr>
          <p:nvPr/>
        </p:nvPicPr>
        <p:blipFill>
          <a:blip r:embed="rId2"/>
          <a:stretch>
            <a:fillRect/>
          </a:stretch>
        </p:blipFill>
        <p:spPr>
          <a:xfrm>
            <a:off x="2418837" y="1992926"/>
            <a:ext cx="7354326" cy="1486107"/>
          </a:xfrm>
          <a:prstGeom prst="rect">
            <a:avLst/>
          </a:prstGeom>
        </p:spPr>
      </p:pic>
      <p:sp>
        <p:nvSpPr>
          <p:cNvPr id="6" name="TextBox 5">
            <a:extLst>
              <a:ext uri="{FF2B5EF4-FFF2-40B4-BE49-F238E27FC236}">
                <a16:creationId xmlns:a16="http://schemas.microsoft.com/office/drawing/2014/main" id="{BC24845C-7734-010F-AD75-33A7FEFCD765}"/>
              </a:ext>
            </a:extLst>
          </p:cNvPr>
          <p:cNvSpPr txBox="1"/>
          <p:nvPr/>
        </p:nvSpPr>
        <p:spPr>
          <a:xfrm>
            <a:off x="1721253" y="3997308"/>
            <a:ext cx="9718301" cy="1477328"/>
          </a:xfrm>
          <a:prstGeom prst="rect">
            <a:avLst/>
          </a:prstGeom>
          <a:noFill/>
        </p:spPr>
        <p:txBody>
          <a:bodyPr wrap="none" rtlCol="0">
            <a:spAutoFit/>
          </a:bodyPr>
          <a:lstStyle/>
          <a:p>
            <a:pPr marL="285750" indent="-285750">
              <a:buFont typeface="Arial" panose="020B0604020202020204" pitchFamily="34" charset="0"/>
              <a:buChar char="•"/>
            </a:pPr>
            <a:r>
              <a:rPr lang="en-AU" dirty="0"/>
              <a:t>8099955 shows B and JG descending from a pair of ancestral siblings </a:t>
            </a:r>
          </a:p>
          <a:p>
            <a:pPr marL="285750" indent="-285750">
              <a:buFont typeface="Arial" panose="020B0604020202020204" pitchFamily="34" charset="0"/>
              <a:buChar char="•"/>
            </a:pPr>
            <a:r>
              <a:rPr lang="en-AU" dirty="0"/>
              <a:t>With Jeremy matching one of the ancestral parents</a:t>
            </a:r>
          </a:p>
          <a:p>
            <a:pPr marL="285750" indent="-285750">
              <a:buFont typeface="Arial" panose="020B0604020202020204" pitchFamily="34" charset="0"/>
              <a:buChar char="•"/>
            </a:pPr>
            <a:r>
              <a:rPr lang="en-AU" dirty="0"/>
              <a:t>Our first proven inter-branch connection going back more than 10 generations</a:t>
            </a:r>
          </a:p>
          <a:p>
            <a:pPr marL="285750" indent="-285750">
              <a:buFont typeface="Arial" panose="020B0604020202020204" pitchFamily="34" charset="0"/>
              <a:buChar char="•"/>
            </a:pPr>
            <a:r>
              <a:rPr lang="en-AU" dirty="0"/>
              <a:t>8442248 adds little but confirms Jeremy (and Allan) descend from the same </a:t>
            </a:r>
            <a:r>
              <a:rPr lang="en-AU"/>
              <a:t>ancestral parents</a:t>
            </a:r>
            <a:endParaRPr lang="en-AU" dirty="0"/>
          </a:p>
          <a:p>
            <a:endParaRPr lang="en-AU" dirty="0"/>
          </a:p>
        </p:txBody>
      </p:sp>
    </p:spTree>
    <p:extLst>
      <p:ext uri="{BB962C8B-B14F-4D97-AF65-F5344CB8AC3E}">
        <p14:creationId xmlns:p14="http://schemas.microsoft.com/office/powerpoint/2010/main" val="315615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7BE754-7A16-F4B0-167F-DF9F442E9C12}"/>
              </a:ext>
            </a:extLst>
          </p:cNvPr>
          <p:cNvSpPr>
            <a:spLocks noGrp="1"/>
          </p:cNvSpPr>
          <p:nvPr>
            <p:ph type="title"/>
          </p:nvPr>
        </p:nvSpPr>
        <p:spPr>
          <a:xfrm>
            <a:off x="686834" y="1153572"/>
            <a:ext cx="3200400" cy="4461163"/>
          </a:xfrm>
        </p:spPr>
        <p:txBody>
          <a:bodyPr>
            <a:normAutofit/>
          </a:bodyPr>
          <a:lstStyle/>
          <a:p>
            <a:r>
              <a:rPr lang="en-AU" dirty="0">
                <a:solidFill>
                  <a:srgbClr val="FFFFFF"/>
                </a:solidFill>
              </a:rPr>
              <a:t>Conclusion  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12C4694-BDB6-6D34-4E86-902B2C9B3D28}"/>
              </a:ext>
            </a:extLst>
          </p:cNvPr>
          <p:cNvSpPr>
            <a:spLocks noGrp="1"/>
          </p:cNvSpPr>
          <p:nvPr>
            <p:ph idx="1"/>
          </p:nvPr>
        </p:nvSpPr>
        <p:spPr>
          <a:xfrm>
            <a:off x="4447308" y="591344"/>
            <a:ext cx="6906491" cy="5585619"/>
          </a:xfrm>
        </p:spPr>
        <p:txBody>
          <a:bodyPr anchor="ctr">
            <a:normAutofit/>
          </a:bodyPr>
          <a:lstStyle/>
          <a:p>
            <a:r>
              <a:rPr lang="en-AU" dirty="0"/>
              <a:t>Latest work proves that the New England </a:t>
            </a:r>
            <a:r>
              <a:rPr lang="en-AU" dirty="0" err="1"/>
              <a:t>Lousadas</a:t>
            </a:r>
            <a:r>
              <a:rPr lang="en-AU" dirty="0"/>
              <a:t> and the Barrows descend from the same ancestral family</a:t>
            </a:r>
          </a:p>
          <a:p>
            <a:pPr marL="0" indent="0">
              <a:buNone/>
            </a:pPr>
            <a:endParaRPr lang="en-AU" dirty="0"/>
          </a:p>
        </p:txBody>
      </p:sp>
    </p:spTree>
    <p:extLst>
      <p:ext uri="{BB962C8B-B14F-4D97-AF65-F5344CB8AC3E}">
        <p14:creationId xmlns:p14="http://schemas.microsoft.com/office/powerpoint/2010/main" val="117662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33CBCA-5E2A-DDEF-3070-BA63994AC42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D5212F-425E-7664-D81F-2CCC17316F2C}"/>
              </a:ext>
            </a:extLst>
          </p:cNvPr>
          <p:cNvSpPr>
            <a:spLocks noGrp="1"/>
          </p:cNvSpPr>
          <p:nvPr>
            <p:ph type="title"/>
          </p:nvPr>
        </p:nvSpPr>
        <p:spPr>
          <a:xfrm>
            <a:off x="686834" y="1153572"/>
            <a:ext cx="3200400" cy="4461163"/>
          </a:xfrm>
        </p:spPr>
        <p:txBody>
          <a:bodyPr>
            <a:normAutofit/>
          </a:bodyPr>
          <a:lstStyle/>
          <a:p>
            <a:r>
              <a:rPr lang="en-AU" dirty="0">
                <a:solidFill>
                  <a:srgbClr val="FFFFFF"/>
                </a:solidFill>
              </a:rPr>
              <a:t>Conclusion  B</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E1C9CA-C8C7-973E-1739-BDC7458A44FF}"/>
              </a:ext>
            </a:extLst>
          </p:cNvPr>
          <p:cNvSpPr>
            <a:spLocks noGrp="1"/>
          </p:cNvSpPr>
          <p:nvPr>
            <p:ph idx="1"/>
          </p:nvPr>
        </p:nvSpPr>
        <p:spPr>
          <a:xfrm>
            <a:off x="4447308" y="591344"/>
            <a:ext cx="6906491" cy="5585619"/>
          </a:xfrm>
        </p:spPr>
        <p:txBody>
          <a:bodyPr anchor="ctr">
            <a:normAutofit/>
          </a:bodyPr>
          <a:lstStyle/>
          <a:p>
            <a:r>
              <a:rPr lang="en-AU" dirty="0"/>
              <a:t>This was almost certainly the English Lousada ancestral family:</a:t>
            </a:r>
          </a:p>
          <a:p>
            <a:pPr lvl="1"/>
            <a:r>
              <a:rPr lang="en-AU" dirty="0"/>
              <a:t>For which our proof is Bob’s Den Haag Louzada match</a:t>
            </a:r>
          </a:p>
          <a:p>
            <a:r>
              <a:rPr lang="en-AU" dirty="0"/>
              <a:t>The Barrow origin from the Baruch </a:t>
            </a:r>
            <a:r>
              <a:rPr lang="en-AU" dirty="0" err="1"/>
              <a:t>Lousadas</a:t>
            </a:r>
            <a:r>
              <a:rPr lang="en-AU" dirty="0"/>
              <a:t> is confirmed:</a:t>
            </a:r>
          </a:p>
          <a:p>
            <a:pPr lvl="1"/>
            <a:r>
              <a:rPr lang="en-AU" dirty="0"/>
              <a:t>Meaning Baruch Lousada DNA reached Prague around 1708</a:t>
            </a:r>
          </a:p>
          <a:p>
            <a:pPr marL="0" indent="0">
              <a:buNone/>
            </a:pPr>
            <a:endParaRPr lang="en-AU" dirty="0"/>
          </a:p>
        </p:txBody>
      </p:sp>
    </p:spTree>
    <p:extLst>
      <p:ext uri="{BB962C8B-B14F-4D97-AF65-F5344CB8AC3E}">
        <p14:creationId xmlns:p14="http://schemas.microsoft.com/office/powerpoint/2010/main" val="384071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38287E-2DC3-21BC-35F1-E76C3C19E21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BB0287-1853-C166-001D-ACA77BCD7167}"/>
              </a:ext>
            </a:extLst>
          </p:cNvPr>
          <p:cNvSpPr>
            <a:spLocks noGrp="1"/>
          </p:cNvSpPr>
          <p:nvPr>
            <p:ph type="title"/>
          </p:nvPr>
        </p:nvSpPr>
        <p:spPr>
          <a:xfrm>
            <a:off x="686834" y="1153572"/>
            <a:ext cx="3200400" cy="4461163"/>
          </a:xfrm>
        </p:spPr>
        <p:txBody>
          <a:bodyPr>
            <a:normAutofit/>
          </a:bodyPr>
          <a:lstStyle/>
          <a:p>
            <a:r>
              <a:rPr lang="en-AU" dirty="0">
                <a:solidFill>
                  <a:srgbClr val="FFFFFF"/>
                </a:solidFill>
              </a:rPr>
              <a:t>Conclusion C</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93354C-8F4E-217F-5A32-2E4F2CAFB0F4}"/>
              </a:ext>
            </a:extLst>
          </p:cNvPr>
          <p:cNvSpPr>
            <a:spLocks noGrp="1"/>
          </p:cNvSpPr>
          <p:nvPr>
            <p:ph idx="1"/>
          </p:nvPr>
        </p:nvSpPr>
        <p:spPr>
          <a:xfrm>
            <a:off x="4447308" y="591344"/>
            <a:ext cx="6906491" cy="5585619"/>
          </a:xfrm>
        </p:spPr>
        <p:txBody>
          <a:bodyPr anchor="ctr">
            <a:normAutofit/>
          </a:bodyPr>
          <a:lstStyle/>
          <a:p>
            <a:r>
              <a:rPr lang="en-AU" dirty="0"/>
              <a:t>Inter-branch connections mean the family of Amador de Lousada of </a:t>
            </a:r>
            <a:r>
              <a:rPr lang="en-AU" dirty="0" err="1"/>
              <a:t>Vinhais</a:t>
            </a:r>
            <a:r>
              <a:rPr lang="en-AU" dirty="0"/>
              <a:t> is now a more probable source:</a:t>
            </a:r>
          </a:p>
          <a:p>
            <a:pPr lvl="1"/>
            <a:r>
              <a:rPr lang="en-AU" dirty="0"/>
              <a:t>11 generations ago</a:t>
            </a:r>
          </a:p>
          <a:p>
            <a:pPr lvl="1"/>
            <a:r>
              <a:rPr lang="en-AU" dirty="0"/>
              <a:t>More than enough sons (5)</a:t>
            </a:r>
          </a:p>
          <a:p>
            <a:pPr marL="0" indent="0">
              <a:buNone/>
            </a:pPr>
            <a:endParaRPr lang="en-AU" dirty="0"/>
          </a:p>
        </p:txBody>
      </p:sp>
    </p:spTree>
    <p:extLst>
      <p:ext uri="{BB962C8B-B14F-4D97-AF65-F5344CB8AC3E}">
        <p14:creationId xmlns:p14="http://schemas.microsoft.com/office/powerpoint/2010/main" val="392935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46A5BC-9AB0-CC31-E2BB-021B97A4AA3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F42E7D-0304-948D-88BC-9C1A1CA87C62}"/>
              </a:ext>
            </a:extLst>
          </p:cNvPr>
          <p:cNvSpPr>
            <a:spLocks noGrp="1"/>
          </p:cNvSpPr>
          <p:nvPr>
            <p:ph type="title"/>
          </p:nvPr>
        </p:nvSpPr>
        <p:spPr>
          <a:xfrm>
            <a:off x="686834" y="1153572"/>
            <a:ext cx="3200400" cy="4461163"/>
          </a:xfrm>
        </p:spPr>
        <p:txBody>
          <a:bodyPr>
            <a:normAutofit/>
          </a:bodyPr>
          <a:lstStyle/>
          <a:p>
            <a:r>
              <a:rPr lang="en-AU" dirty="0">
                <a:solidFill>
                  <a:srgbClr val="FFFFFF"/>
                </a:solidFill>
              </a:rPr>
              <a:t>Conclusion  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073540-EE83-1D6F-928B-AAAB1D86D5DE}"/>
              </a:ext>
            </a:extLst>
          </p:cNvPr>
          <p:cNvSpPr>
            <a:spLocks noGrp="1"/>
          </p:cNvSpPr>
          <p:nvPr>
            <p:ph idx="1"/>
          </p:nvPr>
        </p:nvSpPr>
        <p:spPr>
          <a:xfrm>
            <a:off x="4447308" y="591344"/>
            <a:ext cx="6906491" cy="5585619"/>
          </a:xfrm>
        </p:spPr>
        <p:txBody>
          <a:bodyPr anchor="ctr">
            <a:normAutofit/>
          </a:bodyPr>
          <a:lstStyle/>
          <a:p>
            <a:r>
              <a:rPr lang="en-AU" dirty="0"/>
              <a:t>Improbable segment boundaries may provide a basis for AI searching for remote families because</a:t>
            </a:r>
          </a:p>
          <a:p>
            <a:pPr lvl="1"/>
            <a:r>
              <a:rPr lang="en-AU" dirty="0"/>
              <a:t>Finding rare coincident segment boundaries is not easy</a:t>
            </a:r>
          </a:p>
          <a:p>
            <a:pPr lvl="2"/>
            <a:r>
              <a:rPr lang="en-AU" dirty="0"/>
              <a:t>no need to elaborately assess overlapping matches as we did!</a:t>
            </a:r>
          </a:p>
          <a:p>
            <a:pPr lvl="1"/>
            <a:r>
              <a:rPr lang="en-AU" dirty="0"/>
              <a:t>Interpreting them is also not easy</a:t>
            </a:r>
          </a:p>
          <a:p>
            <a:pPr lvl="2"/>
            <a:r>
              <a:rPr lang="en-AU" dirty="0"/>
              <a:t>a quantitative probability approach might be useful to correctly date ancestral families</a:t>
            </a:r>
          </a:p>
          <a:p>
            <a:pPr lvl="1"/>
            <a:r>
              <a:rPr lang="en-AU" dirty="0"/>
              <a:t>I will aim to work with GEDmatch (or </a:t>
            </a:r>
            <a:r>
              <a:rPr lang="en-AU" dirty="0" err="1"/>
              <a:t>FamilyTreeDNA</a:t>
            </a:r>
            <a:r>
              <a:rPr lang="en-AU" dirty="0"/>
              <a:t>) to develop a new service</a:t>
            </a:r>
          </a:p>
          <a:p>
            <a:endParaRPr lang="en-AU" dirty="0"/>
          </a:p>
        </p:txBody>
      </p:sp>
    </p:spTree>
    <p:extLst>
      <p:ext uri="{BB962C8B-B14F-4D97-AF65-F5344CB8AC3E}">
        <p14:creationId xmlns:p14="http://schemas.microsoft.com/office/powerpoint/2010/main" val="246612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6C38BF-C65F-4B58-9BCC-32FB171253E4}"/>
              </a:ext>
            </a:extLst>
          </p:cNvPr>
          <p:cNvSpPr>
            <a:spLocks noGrp="1"/>
          </p:cNvSpPr>
          <p:nvPr>
            <p:ph type="title"/>
          </p:nvPr>
        </p:nvSpPr>
        <p:spPr>
          <a:xfrm>
            <a:off x="686834" y="1153572"/>
            <a:ext cx="3200400" cy="4461163"/>
          </a:xfrm>
        </p:spPr>
        <p:txBody>
          <a:bodyPr>
            <a:normAutofit/>
          </a:bodyPr>
          <a:lstStyle/>
          <a:p>
            <a:r>
              <a:rPr lang="en-AU" sz="2800">
                <a:solidFill>
                  <a:srgbClr val="FFFFFF"/>
                </a:solidFill>
              </a:rPr>
              <a:t>Acknowledgements: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8AAEAC5-CC88-47DB-A096-4CBEA755C632}"/>
              </a:ext>
            </a:extLst>
          </p:cNvPr>
          <p:cNvSpPr>
            <a:spLocks noGrp="1"/>
          </p:cNvSpPr>
          <p:nvPr>
            <p:ph idx="1"/>
          </p:nvPr>
        </p:nvSpPr>
        <p:spPr>
          <a:xfrm>
            <a:off x="4447308" y="591344"/>
            <a:ext cx="6906491" cy="5585619"/>
          </a:xfrm>
        </p:spPr>
        <p:txBody>
          <a:bodyPr anchor="ctr">
            <a:normAutofit/>
          </a:bodyPr>
          <a:lstStyle/>
          <a:p>
            <a:r>
              <a:rPr lang="en-AU" sz="2200"/>
              <a:t>John Griffiths, my data analyst 6</a:t>
            </a:r>
            <a:r>
              <a:rPr lang="en-AU" sz="2200" baseline="30000"/>
              <a:t>th</a:t>
            </a:r>
            <a:r>
              <a:rPr lang="en-AU" sz="2200"/>
              <a:t> cousin (once-removed) for inspiring me to tackle autosomal DNA</a:t>
            </a:r>
          </a:p>
          <a:p>
            <a:r>
              <a:rPr lang="en-AU" sz="2200"/>
              <a:t>Randy Schoenberg for all the relatives he put onto </a:t>
            </a:r>
            <a:r>
              <a:rPr lang="en-AU" sz="2200" err="1"/>
              <a:t>GEDmatch</a:t>
            </a:r>
            <a:r>
              <a:rPr lang="en-AU" sz="2200"/>
              <a:t> and for the identity of the Prague father of Simon Barrow of Barbados </a:t>
            </a:r>
          </a:p>
          <a:p>
            <a:r>
              <a:rPr lang="en-AU" sz="2200"/>
              <a:t>Adam Brown and Michael </a:t>
            </a:r>
            <a:r>
              <a:rPr lang="en-AU" sz="2200" err="1"/>
              <a:t>Waas</a:t>
            </a:r>
            <a:r>
              <a:rPr lang="en-AU" sz="2200"/>
              <a:t> for Y advice </a:t>
            </a:r>
          </a:p>
          <a:p>
            <a:r>
              <a:rPr lang="en-AU" sz="2200"/>
              <a:t>Jarrett Ross for advice on my Sephardic and </a:t>
            </a:r>
            <a:r>
              <a:rPr lang="en-AU" sz="2200" err="1"/>
              <a:t>Ashkenasi</a:t>
            </a:r>
            <a:r>
              <a:rPr lang="en-AU" sz="2200"/>
              <a:t> connections</a:t>
            </a:r>
          </a:p>
          <a:p>
            <a:r>
              <a:rPr lang="en-AU" sz="2200"/>
              <a:t>My relatives who were brave enough to offer their DNA to my studies</a:t>
            </a:r>
          </a:p>
          <a:p>
            <a:r>
              <a:rPr lang="en-AU" sz="2200"/>
              <a:t>To Bob </a:t>
            </a:r>
            <a:r>
              <a:rPr lang="en-AU" sz="2200" err="1"/>
              <a:t>Leuzarder</a:t>
            </a:r>
            <a:r>
              <a:rPr lang="en-AU" sz="2200"/>
              <a:t> for his diligent genealogy </a:t>
            </a:r>
          </a:p>
          <a:p>
            <a:r>
              <a:rPr lang="en-AU" sz="2200"/>
              <a:t>To all those who overcame reluctance to share ancestral information</a:t>
            </a:r>
          </a:p>
          <a:p>
            <a:r>
              <a:rPr lang="en-AU" sz="2200"/>
              <a:t>To Ton and David for this forum and much besides</a:t>
            </a:r>
          </a:p>
        </p:txBody>
      </p:sp>
    </p:spTree>
    <p:extLst>
      <p:ext uri="{BB962C8B-B14F-4D97-AF65-F5344CB8AC3E}">
        <p14:creationId xmlns:p14="http://schemas.microsoft.com/office/powerpoint/2010/main" val="417006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20387</TotalTime>
  <Words>1793</Words>
  <Application>Microsoft Office PowerPoint</Application>
  <PresentationFormat>Widescreen</PresentationFormat>
  <Paragraphs>233</Paragraphs>
  <Slides>42</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Aptos</vt:lpstr>
      <vt:lpstr>Aptos Display</vt:lpstr>
      <vt:lpstr>Arial</vt:lpstr>
      <vt:lpstr>Office Theme</vt:lpstr>
      <vt:lpstr>Fun with autosomal DNA? by Julian Land</vt:lpstr>
      <vt:lpstr>Fun with autosomal DNA – am I crazy?</vt:lpstr>
      <vt:lpstr>Why not Y-DNA?</vt:lpstr>
      <vt:lpstr>What puzzle am I trying to solve?</vt:lpstr>
      <vt:lpstr>How did I approach the problem?</vt:lpstr>
      <vt:lpstr>My branch of the Baruch Lousadas</vt:lpstr>
      <vt:lpstr>The Den Haag Louzadas</vt:lpstr>
      <vt:lpstr>The New England Lousadas</vt:lpstr>
      <vt:lpstr>The Curacao and Surinam Baruch Louzadas</vt:lpstr>
      <vt:lpstr>Livorno – another ancestral brother?</vt:lpstr>
      <vt:lpstr>Origin of the Barrows and Fischls</vt:lpstr>
      <vt:lpstr>Pressburg connection</vt:lpstr>
      <vt:lpstr>Our research project</vt:lpstr>
      <vt:lpstr>Stage 1</vt:lpstr>
      <vt:lpstr>Stage 2</vt:lpstr>
      <vt:lpstr>Stage 3</vt:lpstr>
      <vt:lpstr>Stage 1 outcomes</vt:lpstr>
      <vt:lpstr>14 interesting multiple matches</vt:lpstr>
      <vt:lpstr>The 2 outstanding Lousada matches  in Stage1</vt:lpstr>
      <vt:lpstr>Recombinations define segment boundaries</vt:lpstr>
      <vt:lpstr>That is</vt:lpstr>
      <vt:lpstr>Stage 2 outcomes</vt:lpstr>
      <vt:lpstr>Appearances in the 3 multiple matches </vt:lpstr>
      <vt:lpstr>How our shared ancestry appears</vt:lpstr>
      <vt:lpstr>Relaxing the match criteria – still not much help </vt:lpstr>
      <vt:lpstr>Qmatch at 3cm gives a lot more</vt:lpstr>
      <vt:lpstr>3 cM – relaxing the match criteria</vt:lpstr>
      <vt:lpstr>Stage 3 outcomes</vt:lpstr>
      <vt:lpstr>Defining our 3 ‘indicators’</vt:lpstr>
      <vt:lpstr>Appearances at the rare coincident segment boundaries </vt:lpstr>
      <vt:lpstr>Vintage</vt:lpstr>
      <vt:lpstr>The interconnections give us</vt:lpstr>
      <vt:lpstr>Why the sequel to our research?</vt:lpstr>
      <vt:lpstr>Fortune favours the prepared mind!</vt:lpstr>
      <vt:lpstr>New segment boundaries</vt:lpstr>
      <vt:lpstr>Abutting mismatches arise from complementary gametes</vt:lpstr>
      <vt:lpstr>Interpretation of the new discovery</vt:lpstr>
      <vt:lpstr>Conclusion  A</vt:lpstr>
      <vt:lpstr>Conclusion  B</vt:lpstr>
      <vt:lpstr>Conclusion C</vt:lpstr>
      <vt:lpstr>Conclusion  D</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 with autosomal DNA</dc:title>
  <dc:creator>Julian Land</dc:creator>
  <cp:lastModifiedBy>William Julian Land</cp:lastModifiedBy>
  <cp:revision>524</cp:revision>
  <cp:lastPrinted>2025-04-09T06:15:59Z</cp:lastPrinted>
  <dcterms:created xsi:type="dcterms:W3CDTF">2022-03-23T23:19:32Z</dcterms:created>
  <dcterms:modified xsi:type="dcterms:W3CDTF">2025-05-11T13:56:36Z</dcterms:modified>
</cp:coreProperties>
</file>